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4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41"/>
  </p:notesMasterIdLst>
  <p:sldIdLst>
    <p:sldId id="328" r:id="rId2"/>
    <p:sldId id="327" r:id="rId3"/>
    <p:sldId id="256" r:id="rId4"/>
    <p:sldId id="314" r:id="rId5"/>
    <p:sldId id="296" r:id="rId6"/>
    <p:sldId id="326" r:id="rId7"/>
    <p:sldId id="295" r:id="rId8"/>
    <p:sldId id="304" r:id="rId9"/>
    <p:sldId id="272" r:id="rId10"/>
    <p:sldId id="325" r:id="rId11"/>
    <p:sldId id="294" r:id="rId12"/>
    <p:sldId id="257" r:id="rId13"/>
    <p:sldId id="279" r:id="rId14"/>
    <p:sldId id="258" r:id="rId15"/>
    <p:sldId id="271" r:id="rId16"/>
    <p:sldId id="262" r:id="rId17"/>
    <p:sldId id="281" r:id="rId18"/>
    <p:sldId id="305" r:id="rId19"/>
    <p:sldId id="259" r:id="rId20"/>
    <p:sldId id="260" r:id="rId21"/>
    <p:sldId id="306" r:id="rId22"/>
    <p:sldId id="264" r:id="rId23"/>
    <p:sldId id="317" r:id="rId24"/>
    <p:sldId id="318" r:id="rId25"/>
    <p:sldId id="320" r:id="rId26"/>
    <p:sldId id="273" r:id="rId27"/>
    <p:sldId id="276" r:id="rId28"/>
    <p:sldId id="268" r:id="rId29"/>
    <p:sldId id="265" r:id="rId30"/>
    <p:sldId id="322" r:id="rId31"/>
    <p:sldId id="321" r:id="rId32"/>
    <p:sldId id="323" r:id="rId33"/>
    <p:sldId id="324" r:id="rId34"/>
    <p:sldId id="285" r:id="rId35"/>
    <p:sldId id="293" r:id="rId36"/>
    <p:sldId id="282" r:id="rId37"/>
    <p:sldId id="266" r:id="rId38"/>
    <p:sldId id="312" r:id="rId39"/>
    <p:sldId id="267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EA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623" autoAdjust="0"/>
    <p:restoredTop sz="94712" autoAdjust="0"/>
  </p:normalViewPr>
  <p:slideViewPr>
    <p:cSldViewPr snapToGrid="0" snapToObjects="1">
      <p:cViewPr varScale="1">
        <p:scale>
          <a:sx n="108" d="100"/>
          <a:sy n="108" d="100"/>
        </p:scale>
        <p:origin x="130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77E17A-424E-EB42-A60E-D6EDCB9CF8D2}" type="datetimeFigureOut">
              <a:rPr lang="en-US" smtClean="0"/>
              <a:t>10/12/2018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368C5-BFDF-6347-87A2-A39B7E7EAE3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937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ALGOL-68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368C5-BFDF-6347-87A2-A39B7E7EAE3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759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368C5-BFDF-6347-87A2-A39B7E7EAE3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057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Call option </a:t>
            </a:r>
            <a:r>
              <a:rPr lang="mr-IN" dirty="0"/>
              <a:t>–</a:t>
            </a:r>
            <a:r>
              <a:rPr lang="en-GB" dirty="0"/>
              <a:t> is that a buyer and seller have a contract by which the buyer has the right to buy a certain</a:t>
            </a:r>
            <a:r>
              <a:rPr lang="en-GB" baseline="0" dirty="0"/>
              <a:t> quantity of a certain commodity at a certain price at a certain time.</a:t>
            </a:r>
            <a:br>
              <a:rPr lang="en-GB" baseline="0" dirty="0"/>
            </a:br>
            <a:r>
              <a:rPr lang="en-GB" baseline="0" dirty="0" err="1"/>
              <a:t>Unhedged</a:t>
            </a:r>
            <a:r>
              <a:rPr lang="en-GB" baseline="0" dirty="0"/>
              <a:t> </a:t>
            </a:r>
            <a:r>
              <a:rPr lang="mr-IN" baseline="0" dirty="0"/>
              <a:t>–</a:t>
            </a:r>
            <a:r>
              <a:rPr lang="en-GB" baseline="0" dirty="0"/>
              <a:t> means that no instruments have been put in place as a contingency against possible loss when the call option is exercised.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368C5-BFDF-6347-87A2-A39B7E7EAE3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376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0368C5-BFDF-6347-87A2-A39B7E7EAE3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088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9FB30-FDE2-3D40-B4E6-AE36257D531D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8E37B-DAC0-1243-90A1-D5927045F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1.gif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CEA169-A903-4384-BEEC-7332D9C48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3984" y="461944"/>
            <a:ext cx="9144000" cy="552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3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chnical-debt-ceos-perspective.jpg"/>
          <p:cNvPicPr>
            <a:picLocks noChangeAspect="1"/>
          </p:cNvPicPr>
          <p:nvPr/>
        </p:nvPicPr>
        <p:blipFill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090"/>
            <a:ext cx="8229600" cy="82377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30EA32"/>
                </a:solidFill>
              </a:rPr>
              <a:t>Legacy code as technical debt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032" y="1500788"/>
            <a:ext cx="4444162" cy="3333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31194" y="3910580"/>
            <a:ext cx="1639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Technical debt</a:t>
            </a:r>
            <a:br>
              <a:rPr lang="en-GB" dirty="0"/>
            </a:br>
            <a:r>
              <a:rPr lang="en-GB" dirty="0"/>
              <a:t>quadrant</a:t>
            </a:r>
            <a:br>
              <a:rPr lang="en-GB" dirty="0"/>
            </a:br>
            <a:r>
              <a:rPr lang="en-GB" dirty="0"/>
              <a:t>- Martin Fowler</a:t>
            </a:r>
          </a:p>
        </p:txBody>
      </p:sp>
      <p:sp>
        <p:nvSpPr>
          <p:cNvPr id="6" name="Rectangle 5"/>
          <p:cNvSpPr/>
          <p:nvPr/>
        </p:nvSpPr>
        <p:spPr>
          <a:xfrm>
            <a:off x="591787" y="5002246"/>
            <a:ext cx="809501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    "</a:t>
            </a:r>
            <a:r>
              <a:rPr lang="en-GB" i="1" dirty="0"/>
              <a:t>As an evolving program is continually changed, its complexity, reflecting deteriorating structure, increases unless work is done to maintain or reduce it.</a:t>
            </a:r>
            <a:r>
              <a:rPr lang="en-GB" dirty="0"/>
              <a:t>”</a:t>
            </a:r>
          </a:p>
          <a:p>
            <a:r>
              <a:rPr lang="en-GB" dirty="0"/>
              <a:t>    — Meir Manny Lehman, 1980</a:t>
            </a:r>
          </a:p>
        </p:txBody>
      </p:sp>
      <p:sp>
        <p:nvSpPr>
          <p:cNvPr id="8" name="Line Callout 2 (No Border) 7"/>
          <p:cNvSpPr/>
          <p:nvPr/>
        </p:nvSpPr>
        <p:spPr>
          <a:xfrm>
            <a:off x="907124" y="2214820"/>
            <a:ext cx="1353127" cy="1118747"/>
          </a:xfrm>
          <a:prstGeom prst="callout2">
            <a:avLst>
              <a:gd name="adj1" fmla="val 96453"/>
              <a:gd name="adj2" fmla="val 71597"/>
              <a:gd name="adj3" fmla="val 116723"/>
              <a:gd name="adj4" fmla="val 92528"/>
              <a:gd name="adj5" fmla="val 167230"/>
              <a:gd name="adj6" fmla="val 136352"/>
            </a:avLst>
          </a:prstGeom>
          <a:noFill/>
          <a:ln w="19050" cmpd="sng">
            <a:solidFill>
              <a:srgbClr val="30EA32"/>
            </a:solidFill>
          </a:ln>
          <a:effectLst>
            <a:outerShdw blurRad="40005" dist="22987" dir="5400000" algn="tl" rotWithShape="0">
              <a:srgbClr val="000000">
                <a:alpha val="35000"/>
              </a:srgbClr>
            </a:outerShdw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36000" rIns="36000" rtlCol="0" anchor="ctr">
            <a:normAutofit/>
          </a:bodyPr>
          <a:lstStyle/>
          <a:p>
            <a:pPr algn="ctr"/>
            <a:r>
              <a:rPr lang="en-GB" sz="1400" b="1" dirty="0">
                <a:solidFill>
                  <a:srgbClr val="30EA32"/>
                </a:solidFill>
              </a:rPr>
              <a:t>A lot of legacy</a:t>
            </a:r>
            <a:br>
              <a:rPr lang="en-GB" sz="1400" b="1" dirty="0">
                <a:solidFill>
                  <a:srgbClr val="30EA32"/>
                </a:solidFill>
              </a:rPr>
            </a:br>
            <a:r>
              <a:rPr lang="en-GB" sz="1400" b="1" dirty="0">
                <a:solidFill>
                  <a:srgbClr val="30EA32"/>
                </a:solidFill>
              </a:rPr>
              <a:t>code</a:t>
            </a:r>
            <a:br>
              <a:rPr lang="en-GB" sz="1400" b="1" dirty="0">
                <a:solidFill>
                  <a:srgbClr val="30EA32"/>
                </a:solidFill>
              </a:rPr>
            </a:br>
            <a:r>
              <a:rPr lang="en-GB" sz="1400" b="1" dirty="0">
                <a:solidFill>
                  <a:srgbClr val="30EA32"/>
                </a:solidFill>
              </a:rPr>
              <a:t>is to be</a:t>
            </a:r>
            <a:br>
              <a:rPr lang="en-GB" sz="1400" b="1" dirty="0">
                <a:solidFill>
                  <a:srgbClr val="30EA32"/>
                </a:solidFill>
              </a:rPr>
            </a:br>
            <a:r>
              <a:rPr lang="en-GB" sz="1400" b="1" dirty="0">
                <a:solidFill>
                  <a:srgbClr val="30EA32"/>
                </a:solidFill>
              </a:rPr>
              <a:t>found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60251" y="6030222"/>
            <a:ext cx="6569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“</a:t>
            </a:r>
            <a:r>
              <a:rPr lang="en-GB" i="1" dirty="0"/>
              <a:t>Bad code isn't Technical Debt, it's an </a:t>
            </a:r>
            <a:r>
              <a:rPr lang="en-GB" i="1" dirty="0" err="1"/>
              <a:t>unhedged</a:t>
            </a:r>
            <a:r>
              <a:rPr lang="en-GB" i="1" dirty="0"/>
              <a:t> Call Option</a:t>
            </a:r>
            <a:r>
              <a:rPr lang="en-GB" dirty="0"/>
              <a:t>”</a:t>
            </a:r>
          </a:p>
          <a:p>
            <a:r>
              <a:rPr lang="en-GB" dirty="0"/>
              <a:t> - Steve Freeman , 2010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988114" y="2388678"/>
            <a:ext cx="755936" cy="400633"/>
          </a:xfrm>
          <a:prstGeom prst="line">
            <a:avLst/>
          </a:prstGeom>
          <a:ln>
            <a:solidFill>
              <a:srgbClr val="30EA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3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130223-20-298-Edit-S.jpg"/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rgbClr val="30EA32"/>
                </a:solidFill>
              </a:rPr>
              <a:t>What is legacy code</a:t>
            </a:r>
            <a:br>
              <a:rPr lang="en-GB" dirty="0">
                <a:solidFill>
                  <a:srgbClr val="30EA32"/>
                </a:solidFill>
              </a:rPr>
            </a:br>
            <a:r>
              <a:rPr lang="en-GB" dirty="0">
                <a:solidFill>
                  <a:srgbClr val="30EA32"/>
                </a:solidFill>
              </a:rPr>
              <a:t>to an organisation?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lot of investment.</a:t>
            </a:r>
          </a:p>
          <a:p>
            <a:r>
              <a:rPr lang="en-GB" dirty="0"/>
              <a:t>Models business processes.  </a:t>
            </a:r>
          </a:p>
          <a:p>
            <a:r>
              <a:rPr lang="en-GB" dirty="0"/>
              <a:t>History of the enterprise.</a:t>
            </a:r>
          </a:p>
          <a:p>
            <a:r>
              <a:rPr lang="en-GB" dirty="0"/>
              <a:t>Where we are today.</a:t>
            </a:r>
          </a:p>
          <a:p>
            <a:r>
              <a:rPr lang="en-GB" dirty="0"/>
              <a:t>It “works”.</a:t>
            </a:r>
          </a:p>
          <a:p>
            <a:r>
              <a:rPr lang="en-GB" dirty="0"/>
              <a:t>But it can be a pain to maintain and extend.</a:t>
            </a:r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8935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49"/>
    </mc:Choice>
    <mc:Fallback xmlns="">
      <p:transition xmlns:p14="http://schemas.microsoft.com/office/powerpoint/2010/main" spd="slow" advTm="73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-1"/>
            <a:ext cx="9144000" cy="68627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0EA32"/>
                </a:solidFill>
              </a:rPr>
              <a:t>What hints at legacy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Unnecessary or misleading comments.</a:t>
            </a:r>
          </a:p>
          <a:p>
            <a:r>
              <a:rPr lang="en-US" dirty="0"/>
              <a:t>Poor or obtuse naming of things.</a:t>
            </a:r>
          </a:p>
          <a:p>
            <a:r>
              <a:rPr lang="en-US" dirty="0"/>
              <a:t>Large number of calling parameters.</a:t>
            </a:r>
          </a:p>
          <a:p>
            <a:r>
              <a:rPr lang="en-US" dirty="0"/>
              <a:t>Multiple code paths in single functions.</a:t>
            </a:r>
          </a:p>
          <a:p>
            <a:r>
              <a:rPr lang="en-US" dirty="0"/>
              <a:t>Functions with side-effects.</a:t>
            </a:r>
          </a:p>
          <a:p>
            <a:r>
              <a:rPr lang="en-US" dirty="0"/>
              <a:t>Long and unstructured code.</a:t>
            </a:r>
          </a:p>
          <a:p>
            <a:r>
              <a:rPr lang="en-US" dirty="0"/>
              <a:t>Poorly scoped variables.</a:t>
            </a:r>
          </a:p>
          <a:p>
            <a:r>
              <a:rPr lang="en-US" b="1" dirty="0"/>
              <a:t>A lack of tests</a:t>
            </a:r>
            <a:r>
              <a:rPr lang="en-US" dirty="0"/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07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808"/>
    </mc:Choice>
    <mc:Fallback xmlns="">
      <p:transition xmlns:p14="http://schemas.microsoft.com/office/powerpoint/2010/main" spd="slow" advTm="61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119" y="920056"/>
            <a:ext cx="6457055" cy="563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dirty="0">
                <a:latin typeface="Courier"/>
                <a:cs typeface="Courier"/>
              </a:rPr>
              <a:t>sub </a:t>
            </a:r>
            <a:r>
              <a:rPr lang="en-GB" sz="900" b="1" dirty="0" err="1">
                <a:latin typeface="Courier"/>
                <a:cs typeface="Courier"/>
              </a:rPr>
              <a:t>check_login</a:t>
            </a:r>
            <a:r>
              <a:rPr lang="en-GB" sz="900" b="1" dirty="0">
                <a:latin typeface="Courier"/>
                <a:cs typeface="Courier"/>
              </a:rPr>
              <a:t> {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my ($query, $</a:t>
            </a:r>
            <a:r>
              <a:rPr lang="en-GB" sz="900" b="1" dirty="0" err="1">
                <a:latin typeface="Courier"/>
                <a:cs typeface="Courier"/>
              </a:rPr>
              <a:t>pathinfo</a:t>
            </a:r>
            <a:r>
              <a:rPr lang="en-GB" sz="900" b="1" dirty="0">
                <a:latin typeface="Courier"/>
                <a:cs typeface="Courier"/>
              </a:rPr>
              <a:t>, $</a:t>
            </a:r>
            <a:r>
              <a:rPr lang="en-GB" sz="900" b="1" dirty="0" err="1">
                <a:latin typeface="Courier"/>
                <a:cs typeface="Courier"/>
              </a:rPr>
              <a:t>dbh</a:t>
            </a:r>
            <a:r>
              <a:rPr lang="en-GB" sz="900" b="1" dirty="0">
                <a:latin typeface="Courier"/>
                <a:cs typeface="Courier"/>
              </a:rPr>
              <a:t>) = @_;</a:t>
            </a:r>
            <a:br>
              <a:rPr lang="en-GB" sz="900" b="1" dirty="0">
                <a:latin typeface="Courier"/>
                <a:cs typeface="Courier"/>
              </a:rPr>
            </a:b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my $</a:t>
            </a:r>
            <a:r>
              <a:rPr lang="en-GB" sz="900" b="1" dirty="0" err="1">
                <a:latin typeface="Courier"/>
                <a:cs typeface="Courier"/>
              </a:rPr>
              <a:t>login_email</a:t>
            </a:r>
            <a:r>
              <a:rPr lang="en-GB" sz="900" b="1" dirty="0">
                <a:latin typeface="Courier"/>
                <a:cs typeface="Courier"/>
              </a:rPr>
              <a:t> = $query-&gt;</a:t>
            </a:r>
            <a:r>
              <a:rPr lang="en-GB" sz="900" b="1" dirty="0" err="1">
                <a:latin typeface="Courier"/>
                <a:cs typeface="Courier"/>
              </a:rPr>
              <a:t>param</a:t>
            </a:r>
            <a:r>
              <a:rPr lang="en-GB" sz="900" b="1" dirty="0">
                <a:latin typeface="Courier"/>
                <a:cs typeface="Courier"/>
              </a:rPr>
              <a:t>($AUTH_USER_FIELD);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my $</a:t>
            </a:r>
            <a:r>
              <a:rPr lang="en-GB" sz="900" b="1" dirty="0" err="1">
                <a:latin typeface="Courier"/>
                <a:cs typeface="Courier"/>
              </a:rPr>
              <a:t>login_pass</a:t>
            </a:r>
            <a:r>
              <a:rPr lang="en-GB" sz="900" b="1" dirty="0">
                <a:latin typeface="Courier"/>
                <a:cs typeface="Courier"/>
              </a:rPr>
              <a:t> = $query-&gt;</a:t>
            </a:r>
            <a:r>
              <a:rPr lang="en-GB" sz="900" b="1" dirty="0" err="1">
                <a:latin typeface="Courier"/>
                <a:cs typeface="Courier"/>
              </a:rPr>
              <a:t>param</a:t>
            </a:r>
            <a:r>
              <a:rPr lang="en-GB" sz="900" b="1" dirty="0">
                <a:latin typeface="Courier"/>
                <a:cs typeface="Courier"/>
              </a:rPr>
              <a:t>($AUTH_PASSWORD_FIELD);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my ($statement,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, $id, $login, $</a:t>
            </a:r>
            <a:r>
              <a:rPr lang="en-GB" sz="900" b="1" dirty="0" err="1">
                <a:latin typeface="Courier"/>
                <a:cs typeface="Courier"/>
              </a:rPr>
              <a:t>admin_level</a:t>
            </a:r>
            <a:r>
              <a:rPr lang="en-GB" sz="900" b="1" dirty="0">
                <a:latin typeface="Courier"/>
                <a:cs typeface="Courier"/>
              </a:rPr>
              <a:t>, $cookie);</a:t>
            </a:r>
            <a:br>
              <a:rPr lang="en-GB" sz="900" b="1" dirty="0">
                <a:latin typeface="Courier"/>
                <a:cs typeface="Courier"/>
              </a:rPr>
            </a:b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$statement = </a:t>
            </a:r>
            <a:r>
              <a:rPr lang="en-GB" sz="900" b="1" dirty="0" err="1">
                <a:latin typeface="Courier"/>
                <a:cs typeface="Courier"/>
              </a:rPr>
              <a:t>qq</a:t>
            </a:r>
            <a:r>
              <a:rPr lang="en-GB" sz="900" b="1" dirty="0">
                <a:latin typeface="Courier"/>
                <a:cs typeface="Courier"/>
              </a:rPr>
              <a:t>{SELECT id FROM $AUTH_DB_TABLE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WHERE $AUTH_USER_FIELD = '$</a:t>
            </a:r>
            <a:r>
              <a:rPr lang="en-GB" sz="900" b="1" dirty="0" err="1">
                <a:latin typeface="Courier"/>
                <a:cs typeface="Courier"/>
              </a:rPr>
              <a:t>login_email</a:t>
            </a:r>
            <a:r>
              <a:rPr lang="en-GB" sz="900" b="1" dirty="0">
                <a:latin typeface="Courier"/>
                <a:cs typeface="Courier"/>
              </a:rPr>
              <a:t>'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    AND $AUTH_PASSWORD_FIELD = '$</a:t>
            </a:r>
            <a:r>
              <a:rPr lang="en-GB" sz="900" b="1" dirty="0" err="1">
                <a:latin typeface="Courier"/>
                <a:cs typeface="Courier"/>
              </a:rPr>
              <a:t>login_pass</a:t>
            </a:r>
            <a:r>
              <a:rPr lang="en-GB" sz="900" b="1" dirty="0">
                <a:latin typeface="Courier"/>
                <a:cs typeface="Courier"/>
              </a:rPr>
              <a:t>'};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 = $</a:t>
            </a:r>
            <a:r>
              <a:rPr lang="en-GB" sz="900" b="1" dirty="0" err="1">
                <a:latin typeface="Courier"/>
                <a:cs typeface="Courier"/>
              </a:rPr>
              <a:t>dbh</a:t>
            </a:r>
            <a:r>
              <a:rPr lang="en-GB" sz="900" b="1" dirty="0">
                <a:latin typeface="Courier"/>
                <a:cs typeface="Courier"/>
              </a:rPr>
              <a:t>-&gt;prepare($statement);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-&gt;execute or die("Unable to execute $statement", $</a:t>
            </a:r>
            <a:r>
              <a:rPr lang="en-GB" sz="900" b="1" dirty="0" err="1">
                <a:latin typeface="Courier"/>
                <a:cs typeface="Courier"/>
              </a:rPr>
              <a:t>dbh</a:t>
            </a:r>
            <a:r>
              <a:rPr lang="en-GB" sz="900" b="1" dirty="0">
                <a:latin typeface="Courier"/>
                <a:cs typeface="Courier"/>
              </a:rPr>
              <a:t>-&gt;</a:t>
            </a:r>
            <a:r>
              <a:rPr lang="en-GB" sz="900" b="1" dirty="0" err="1">
                <a:latin typeface="Courier"/>
                <a:cs typeface="Courier"/>
              </a:rPr>
              <a:t>errstr</a:t>
            </a:r>
            <a:r>
              <a:rPr lang="en-GB" sz="900" b="1" dirty="0">
                <a:latin typeface="Courier"/>
                <a:cs typeface="Courier"/>
              </a:rPr>
              <a:t>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-&gt;finish;</a:t>
            </a:r>
            <a:br>
              <a:rPr lang="en-GB" sz="900" b="1" dirty="0">
                <a:latin typeface="Courier"/>
                <a:cs typeface="Courier"/>
              </a:rPr>
            </a:b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# get the count of rows in the database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# $x is the row count going forwards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if ($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-&gt;rows </a:t>
            </a:r>
            <a:r>
              <a:rPr lang="en-GB" sz="900" b="1" dirty="0" err="1">
                <a:latin typeface="Courier"/>
                <a:cs typeface="Courier"/>
              </a:rPr>
              <a:t>eq</a:t>
            </a:r>
            <a:r>
              <a:rPr lang="en-GB" sz="900" b="1" dirty="0">
                <a:latin typeface="Courier"/>
                <a:cs typeface="Courier"/>
              </a:rPr>
              <a:t> 0) {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</a:t>
            </a:r>
            <a:r>
              <a:rPr lang="en-GB" sz="900" b="1" dirty="0" err="1">
                <a:latin typeface="Courier"/>
                <a:cs typeface="Courier"/>
              </a:rPr>
              <a:t>ChangingPages</a:t>
            </a:r>
            <a:r>
              <a:rPr lang="en-GB" sz="900" b="1" dirty="0">
                <a:latin typeface="Courier"/>
                <a:cs typeface="Courier"/>
              </a:rPr>
              <a:t>-&gt;</a:t>
            </a:r>
            <a:r>
              <a:rPr lang="en-GB" sz="900" b="1" dirty="0" err="1">
                <a:latin typeface="Courier"/>
                <a:cs typeface="Courier"/>
              </a:rPr>
              <a:t>fetch_page</a:t>
            </a:r>
            <a:r>
              <a:rPr lang="en-GB" sz="900" b="1" dirty="0">
                <a:latin typeface="Courier"/>
                <a:cs typeface="Courier"/>
              </a:rPr>
              <a:t>(APP_OPTIONS =&gt; \%APP_OPTIONS,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	  QUERY =&gt; $query,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	  FILE_NAME =&gt; $</a:t>
            </a:r>
            <a:r>
              <a:rPr lang="en-GB" sz="900" b="1" dirty="0" err="1">
                <a:latin typeface="Courier"/>
                <a:cs typeface="Courier"/>
              </a:rPr>
              <a:t>pathinfo</a:t>
            </a:r>
            <a:r>
              <a:rPr lang="en-GB" sz="900" b="1" dirty="0">
                <a:latin typeface="Courier"/>
                <a:cs typeface="Courier"/>
              </a:rPr>
              <a:t> . $query-&gt;</a:t>
            </a:r>
            <a:r>
              <a:rPr lang="en-GB" sz="900" b="1" dirty="0" err="1">
                <a:latin typeface="Courier"/>
                <a:cs typeface="Courier"/>
              </a:rPr>
              <a:t>param</a:t>
            </a:r>
            <a:r>
              <a:rPr lang="en-GB" sz="900" b="1" dirty="0">
                <a:latin typeface="Courier"/>
                <a:cs typeface="Courier"/>
              </a:rPr>
              <a:t>('_</a:t>
            </a:r>
            <a:r>
              <a:rPr lang="en-GB" sz="900" b="1" dirty="0" err="1">
                <a:latin typeface="Courier"/>
                <a:cs typeface="Courier"/>
              </a:rPr>
              <a:t>error_page</a:t>
            </a:r>
            <a:r>
              <a:rPr lang="en-GB" sz="900" b="1" dirty="0">
                <a:latin typeface="Courier"/>
                <a:cs typeface="Courier"/>
              </a:rPr>
              <a:t>'),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	  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return;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}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$statement = </a:t>
            </a:r>
            <a:r>
              <a:rPr lang="en-GB" sz="900" b="1" dirty="0" err="1">
                <a:latin typeface="Courier"/>
                <a:cs typeface="Courier"/>
              </a:rPr>
              <a:t>qq</a:t>
            </a:r>
            <a:r>
              <a:rPr lang="en-GB" sz="900" b="1" dirty="0">
                <a:latin typeface="Courier"/>
                <a:cs typeface="Courier"/>
              </a:rPr>
              <a:t>{ SELECT id, $AUTH_USER_FIELD, </a:t>
            </a:r>
            <a:r>
              <a:rPr lang="en-GB" sz="900" b="1" dirty="0" err="1">
                <a:latin typeface="Courier"/>
                <a:cs typeface="Courier"/>
              </a:rPr>
              <a:t>admin_level</a:t>
            </a:r>
            <a:r>
              <a:rPr lang="en-GB" sz="900" b="1" dirty="0">
                <a:latin typeface="Courier"/>
                <a:cs typeface="Courier"/>
              </a:rPr>
              <a:t> FROM $AUTH_DB_TABLE WHERE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 $AUTH_USER_FIELD = '$</a:t>
            </a:r>
            <a:r>
              <a:rPr lang="en-GB" sz="900" b="1" dirty="0" err="1">
                <a:latin typeface="Courier"/>
                <a:cs typeface="Courier"/>
              </a:rPr>
              <a:t>login_email</a:t>
            </a:r>
            <a:r>
              <a:rPr lang="en-GB" sz="900" b="1" dirty="0">
                <a:latin typeface="Courier"/>
                <a:cs typeface="Courier"/>
              </a:rPr>
              <a:t>'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     AND $AUTH_PASSWORD_FIELD = '$</a:t>
            </a:r>
            <a:r>
              <a:rPr lang="en-GB" sz="900" b="1" dirty="0" err="1">
                <a:latin typeface="Courier"/>
                <a:cs typeface="Courier"/>
              </a:rPr>
              <a:t>login_pass</a:t>
            </a:r>
            <a:r>
              <a:rPr lang="en-GB" sz="900" b="1" dirty="0">
                <a:latin typeface="Courier"/>
                <a:cs typeface="Courier"/>
              </a:rPr>
              <a:t>'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	 AND (TO_DAYS(NOW()) - TO_DAYS(</a:t>
            </a:r>
            <a:r>
              <a:rPr lang="en-GB" sz="900" b="1" dirty="0" err="1">
                <a:latin typeface="Courier"/>
                <a:cs typeface="Courier"/>
              </a:rPr>
              <a:t>last_mod_pwd</a:t>
            </a:r>
            <a:r>
              <a:rPr lang="en-GB" sz="900" b="1" dirty="0">
                <a:latin typeface="Courier"/>
                <a:cs typeface="Courier"/>
              </a:rPr>
              <a:t>))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	     &lt; $MAX_PASSWORD_EXPIRY };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 = $</a:t>
            </a:r>
            <a:r>
              <a:rPr lang="en-GB" sz="900" b="1" dirty="0" err="1">
                <a:latin typeface="Courier"/>
                <a:cs typeface="Courier"/>
              </a:rPr>
              <a:t>dbh</a:t>
            </a:r>
            <a:r>
              <a:rPr lang="en-GB" sz="900" b="1" dirty="0">
                <a:latin typeface="Courier"/>
                <a:cs typeface="Courier"/>
              </a:rPr>
              <a:t>-&gt;prepare($statement);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-&gt;execute or die("Unable to execute $statement", $</a:t>
            </a:r>
            <a:r>
              <a:rPr lang="en-GB" sz="900" b="1" dirty="0" err="1">
                <a:latin typeface="Courier"/>
                <a:cs typeface="Courier"/>
              </a:rPr>
              <a:t>dbh</a:t>
            </a:r>
            <a:r>
              <a:rPr lang="en-GB" sz="900" b="1" dirty="0">
                <a:latin typeface="Courier"/>
                <a:cs typeface="Courier"/>
              </a:rPr>
              <a:t>-&gt;</a:t>
            </a:r>
            <a:r>
              <a:rPr lang="en-GB" sz="900" b="1" dirty="0" err="1">
                <a:latin typeface="Courier"/>
                <a:cs typeface="Courier"/>
              </a:rPr>
              <a:t>errstr</a:t>
            </a:r>
            <a:r>
              <a:rPr lang="en-GB" sz="900" b="1" dirty="0">
                <a:latin typeface="Courier"/>
                <a:cs typeface="Courier"/>
              </a:rPr>
              <a:t>);</a:t>
            </a:r>
            <a:br>
              <a:rPr lang="en-GB" sz="900" b="1" dirty="0">
                <a:latin typeface="Courier"/>
                <a:cs typeface="Courier"/>
              </a:rPr>
            </a:b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if ($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-&gt;rows </a:t>
            </a:r>
            <a:r>
              <a:rPr lang="en-GB" sz="900" b="1" dirty="0" err="1">
                <a:latin typeface="Courier"/>
                <a:cs typeface="Courier"/>
              </a:rPr>
              <a:t>eq</a:t>
            </a:r>
            <a:r>
              <a:rPr lang="en-GB" sz="900" b="1" dirty="0">
                <a:latin typeface="Courier"/>
                <a:cs typeface="Courier"/>
              </a:rPr>
              <a:t> 0) {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-&gt;finish;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&amp;</a:t>
            </a:r>
            <a:r>
              <a:rPr lang="en-GB" sz="900" b="1" dirty="0" err="1">
                <a:latin typeface="Courier"/>
                <a:cs typeface="Courier"/>
              </a:rPr>
              <a:t>display_change_passwd</a:t>
            </a:r>
            <a:r>
              <a:rPr lang="en-GB" sz="900" b="1" dirty="0">
                <a:latin typeface="Courier"/>
                <a:cs typeface="Courier"/>
              </a:rPr>
              <a:t>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return;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}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</a:t>
            </a:r>
            <a:r>
              <a:rPr lang="en-GB" sz="900" b="1" dirty="0" err="1">
                <a:latin typeface="Courier"/>
                <a:cs typeface="Courier"/>
              </a:rPr>
              <a:t>bind_columns</a:t>
            </a:r>
            <a:r>
              <a:rPr lang="en-GB" sz="900" b="1" dirty="0">
                <a:latin typeface="Courier"/>
                <a:cs typeface="Courier"/>
              </a:rPr>
              <a:t>(</a:t>
            </a:r>
            <a:r>
              <a:rPr lang="en-GB" sz="900" b="1" dirty="0" err="1">
                <a:latin typeface="Courier"/>
                <a:cs typeface="Courier"/>
              </a:rPr>
              <a:t>undef</a:t>
            </a:r>
            <a:r>
              <a:rPr lang="en-GB" sz="900" b="1" dirty="0">
                <a:latin typeface="Courier"/>
                <a:cs typeface="Courier"/>
              </a:rPr>
              <a:t>, \$id, \$login, \$</a:t>
            </a:r>
            <a:r>
              <a:rPr lang="en-GB" sz="900" b="1" dirty="0" err="1">
                <a:latin typeface="Courier"/>
                <a:cs typeface="Courier"/>
              </a:rPr>
              <a:t>admin_level</a:t>
            </a:r>
            <a:r>
              <a:rPr lang="en-GB" sz="900" b="1" dirty="0">
                <a:latin typeface="Courier"/>
                <a:cs typeface="Courier"/>
              </a:rPr>
              <a:t>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-&gt;fetch;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-&gt;finish;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6619175" y="5175974"/>
            <a:ext cx="1702256" cy="404030"/>
          </a:xfrm>
          <a:prstGeom prst="borderCallout1">
            <a:avLst>
              <a:gd name="adj1" fmla="val 18750"/>
              <a:gd name="adj2" fmla="val -8333"/>
              <a:gd name="adj3" fmla="val -164854"/>
              <a:gd name="adj4" fmla="val -96006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Closely coupled</a:t>
            </a:r>
          </a:p>
        </p:txBody>
      </p:sp>
      <p:sp>
        <p:nvSpPr>
          <p:cNvPr id="6" name="Line Callout 1 5"/>
          <p:cNvSpPr/>
          <p:nvPr/>
        </p:nvSpPr>
        <p:spPr>
          <a:xfrm>
            <a:off x="4201604" y="5468062"/>
            <a:ext cx="1702256" cy="404030"/>
          </a:xfrm>
          <a:prstGeom prst="borderCallout1">
            <a:avLst>
              <a:gd name="adj1" fmla="val 18750"/>
              <a:gd name="adj2" fmla="val -8333"/>
              <a:gd name="adj3" fmla="val 49167"/>
              <a:gd name="adj4" fmla="val -106588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Side-effect</a:t>
            </a:r>
          </a:p>
        </p:txBody>
      </p:sp>
      <p:sp>
        <p:nvSpPr>
          <p:cNvPr id="7" name="Line Callout 1 6"/>
          <p:cNvSpPr/>
          <p:nvPr/>
        </p:nvSpPr>
        <p:spPr>
          <a:xfrm>
            <a:off x="6754988" y="2477611"/>
            <a:ext cx="1702256" cy="404030"/>
          </a:xfrm>
          <a:prstGeom prst="borderCallout1">
            <a:avLst>
              <a:gd name="adj1" fmla="val 18750"/>
              <a:gd name="adj2" fmla="val -8333"/>
              <a:gd name="adj3" fmla="val 15726"/>
              <a:gd name="adj4" fmla="val -90186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Inelegant error handling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6754988" y="1802056"/>
            <a:ext cx="1702256" cy="404030"/>
          </a:xfrm>
          <a:prstGeom prst="borderCallout1">
            <a:avLst>
              <a:gd name="adj1" fmla="val 18750"/>
              <a:gd name="adj2" fmla="val -8333"/>
              <a:gd name="adj3" fmla="val 75919"/>
              <a:gd name="adj4" fmla="val -143095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SQL Injection?</a:t>
            </a:r>
          </a:p>
        </p:txBody>
      </p:sp>
      <p:sp>
        <p:nvSpPr>
          <p:cNvPr id="9" name="Line Callout 1 8"/>
          <p:cNvSpPr/>
          <p:nvPr/>
        </p:nvSpPr>
        <p:spPr>
          <a:xfrm>
            <a:off x="6754988" y="1053719"/>
            <a:ext cx="1702256" cy="404030"/>
          </a:xfrm>
          <a:prstGeom prst="borderCallout1">
            <a:avLst>
              <a:gd name="adj1" fmla="val 18750"/>
              <a:gd name="adj2" fmla="val -8333"/>
              <a:gd name="adj3" fmla="val 24644"/>
              <a:gd name="adj4" fmla="val -220874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Poor naming</a:t>
            </a:r>
          </a:p>
        </p:txBody>
      </p:sp>
      <p:sp>
        <p:nvSpPr>
          <p:cNvPr id="13" name="Line Callout 1 12"/>
          <p:cNvSpPr/>
          <p:nvPr/>
        </p:nvSpPr>
        <p:spPr>
          <a:xfrm>
            <a:off x="4835859" y="2744353"/>
            <a:ext cx="1702256" cy="404030"/>
          </a:xfrm>
          <a:prstGeom prst="borderCallout1">
            <a:avLst>
              <a:gd name="adj1" fmla="val 18750"/>
              <a:gd name="adj2" fmla="val -8333"/>
              <a:gd name="adj3" fmla="val 62543"/>
              <a:gd name="adj4" fmla="val -90185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Misleading Comment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84220" y="-6793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rgbClr val="30EA32"/>
                </a:solidFill>
              </a:rPr>
              <a:t>What is legacy about this Perl code?</a:t>
            </a:r>
          </a:p>
        </p:txBody>
      </p:sp>
      <p:sp>
        <p:nvSpPr>
          <p:cNvPr id="15" name="Line Callout 1 14"/>
          <p:cNvSpPr/>
          <p:nvPr/>
        </p:nvSpPr>
        <p:spPr>
          <a:xfrm>
            <a:off x="6754987" y="3504452"/>
            <a:ext cx="1702256" cy="404030"/>
          </a:xfrm>
          <a:prstGeom prst="borderCallout1">
            <a:avLst>
              <a:gd name="adj1" fmla="val 18750"/>
              <a:gd name="adj2" fmla="val -8333"/>
              <a:gd name="adj3" fmla="val -33321"/>
              <a:gd name="adj4" fmla="val -126693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Passing global arrays around</a:t>
            </a:r>
          </a:p>
        </p:txBody>
      </p:sp>
      <p:sp>
        <p:nvSpPr>
          <p:cNvPr id="16" name="Line Callout 1 15"/>
          <p:cNvSpPr/>
          <p:nvPr/>
        </p:nvSpPr>
        <p:spPr>
          <a:xfrm>
            <a:off x="6754987" y="4125962"/>
            <a:ext cx="1702256" cy="404030"/>
          </a:xfrm>
          <a:prstGeom prst="borderCallout1">
            <a:avLst>
              <a:gd name="adj1" fmla="val 18750"/>
              <a:gd name="adj2" fmla="val -8333"/>
              <a:gd name="adj3" fmla="val -86826"/>
              <a:gd name="adj4" fmla="val -110291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Open to hacking source HTML?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7011564" y="5888223"/>
            <a:ext cx="1702256" cy="404030"/>
          </a:xfrm>
          <a:prstGeom prst="borderCallout1">
            <a:avLst>
              <a:gd name="adj1" fmla="val 18750"/>
              <a:gd name="adj2" fmla="val -8333"/>
              <a:gd name="adj3" fmla="val 2350"/>
              <a:gd name="adj4" fmla="val -29338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Pretty much all of it!</a:t>
            </a:r>
          </a:p>
        </p:txBody>
      </p:sp>
      <p:sp>
        <p:nvSpPr>
          <p:cNvPr id="18" name="Line Callout 1 17"/>
          <p:cNvSpPr/>
          <p:nvPr/>
        </p:nvSpPr>
        <p:spPr>
          <a:xfrm>
            <a:off x="5052731" y="6298136"/>
            <a:ext cx="1702256" cy="404030"/>
          </a:xfrm>
          <a:prstGeom prst="borderCallout1">
            <a:avLst>
              <a:gd name="adj1" fmla="val 50556"/>
              <a:gd name="adj2" fmla="val 104463"/>
              <a:gd name="adj3" fmla="val 24801"/>
              <a:gd name="adj4" fmla="val 129642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There are no tests either!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843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34"/>
    </mc:Choice>
    <mc:Fallback xmlns="">
      <p:transition xmlns:p14="http://schemas.microsoft.com/office/powerpoint/2010/main" spd="slow" advTm="2318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11"/>
            <a:ext cx="9144000" cy="51435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83125" y="5332411"/>
            <a:ext cx="8362206" cy="1470025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30EA32"/>
                </a:solidFill>
                <a:latin typeface="Courier"/>
                <a:cs typeface="Courier"/>
              </a:rPr>
              <a:t>The causes of Legacy Code</a:t>
            </a:r>
          </a:p>
        </p:txBody>
      </p:sp>
    </p:spTree>
    <p:extLst>
      <p:ext uri="{BB962C8B-B14F-4D97-AF65-F5344CB8AC3E}">
        <p14:creationId xmlns:p14="http://schemas.microsoft.com/office/powerpoint/2010/main" val="358456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69"/>
    </mc:Choice>
    <mc:Fallback xmlns="">
      <p:transition xmlns:p14="http://schemas.microsoft.com/office/powerpoint/2010/main" spd="slow" advTm="2136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s.jpeg"/>
          <p:cNvPicPr>
            <a:picLocks noChangeAspect="1"/>
          </p:cNvPicPr>
          <p:nvPr/>
        </p:nvPicPr>
        <p:blipFill>
          <a:blip r:embed="rId3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0390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0EA32"/>
                </a:solidFill>
              </a:rPr>
              <a:t>The causes of legacy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Old programming languages &amp; the way we used them.</a:t>
            </a:r>
          </a:p>
          <a:p>
            <a:r>
              <a:rPr lang="en-GB" dirty="0"/>
              <a:t>Old methodologies.</a:t>
            </a:r>
          </a:p>
          <a:p>
            <a:r>
              <a:rPr lang="en-GB" dirty="0"/>
              <a:t>New methodologies not well understood.</a:t>
            </a:r>
          </a:p>
          <a:p>
            <a:r>
              <a:rPr lang="en-GB" dirty="0"/>
              <a:t>Tasks done under pressure.</a:t>
            </a:r>
          </a:p>
          <a:p>
            <a:r>
              <a:rPr lang="en-GB" dirty="0"/>
              <a:t>Hacks in code to solve bugs.</a:t>
            </a:r>
          </a:p>
          <a:p>
            <a:r>
              <a:rPr lang="en-GB" dirty="0"/>
              <a:t>Not knowing any better </a:t>
            </a:r>
            <a:r>
              <a:rPr lang="mr-IN" dirty="0"/>
              <a:t>–</a:t>
            </a:r>
            <a:r>
              <a:rPr lang="en-GB" dirty="0"/>
              <a:t> “</a:t>
            </a:r>
            <a:r>
              <a:rPr lang="en-GB" i="1" dirty="0"/>
              <a:t>we’ve always done it that way, and it works for us</a:t>
            </a:r>
            <a:r>
              <a:rPr lang="en-GB" dirty="0"/>
              <a:t>”.</a:t>
            </a:r>
          </a:p>
          <a:p>
            <a:r>
              <a:rPr lang="en-GB" dirty="0"/>
              <a:t>Knowledge silos: solo programmers on one code area.</a:t>
            </a:r>
          </a:p>
          <a:p>
            <a:r>
              <a:rPr lang="en-GB" dirty="0"/>
              <a:t>Rigid designs.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30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05"/>
    </mc:Choice>
    <mc:Fallback xmlns="">
      <p:transition xmlns:p14="http://schemas.microsoft.com/office/powerpoint/2010/main" spd="slow" advTm="119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anguage.PNG"/>
          <p:cNvPicPr>
            <a:picLocks noChangeAspect="1"/>
          </p:cNvPicPr>
          <p:nvPr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5372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0EA32"/>
                </a:solidFill>
              </a:rPr>
              <a:t>Legacy code is language agnostic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Legacy code isn’t necessarily code written in BASIC, COBOL, ColdFusion, Fortran, Algol, or even Perl.</a:t>
            </a:r>
          </a:p>
          <a:p>
            <a:r>
              <a:rPr lang="en-US" dirty="0"/>
              <a:t>It can be written in even the most up to date coolest programming language.</a:t>
            </a:r>
          </a:p>
          <a:p>
            <a:r>
              <a:rPr lang="en-US" dirty="0"/>
              <a:t>Replacing your COBOL or ColdFusion code with Java, Go, Groovy, Kotlin, ReactJS, or Scala doesn’t stop legacy code being written.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19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463"/>
    </mc:Choice>
    <mc:Fallback xmlns="">
      <p:transition xmlns:p14="http://schemas.microsoft.com/office/powerpoint/2010/main" spd="slow" advTm="51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210244" cy="6910531"/>
          </a:xfrm>
          <a:prstGeom prst="rect">
            <a:avLst/>
          </a:prstGeom>
        </p:spPr>
      </p:pic>
      <p:sp>
        <p:nvSpPr>
          <p:cNvPr id="7" name="Line Callout 1 6"/>
          <p:cNvSpPr/>
          <p:nvPr/>
        </p:nvSpPr>
        <p:spPr>
          <a:xfrm>
            <a:off x="2746464" y="126705"/>
            <a:ext cx="1702256" cy="404030"/>
          </a:xfrm>
          <a:prstGeom prst="borderCallout1">
            <a:avLst>
              <a:gd name="adj1" fmla="val 106581"/>
              <a:gd name="adj2" fmla="val 50911"/>
              <a:gd name="adj3" fmla="val 348633"/>
              <a:gd name="adj4" fmla="val -52151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Descriptive naming</a:t>
            </a:r>
          </a:p>
        </p:txBody>
      </p:sp>
      <p:sp>
        <p:nvSpPr>
          <p:cNvPr id="8" name="Line Callout 1 7"/>
          <p:cNvSpPr/>
          <p:nvPr/>
        </p:nvSpPr>
        <p:spPr>
          <a:xfrm>
            <a:off x="2592431" y="3588341"/>
            <a:ext cx="1702256" cy="404030"/>
          </a:xfrm>
          <a:prstGeom prst="borderCallout1">
            <a:avLst>
              <a:gd name="adj1" fmla="val 18750"/>
              <a:gd name="adj2" fmla="val -8333"/>
              <a:gd name="adj3" fmla="val 54592"/>
              <a:gd name="adj4" fmla="val -56456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rgbClr val="30EA32"/>
                </a:solidFill>
                <a:latin typeface="Courier"/>
              </a:rPr>
              <a:t>Structured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7592" y="112505"/>
            <a:ext cx="5476043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30EA32"/>
                </a:solidFill>
              </a:rPr>
              <a:t>COBOL example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250252" y="284191"/>
            <a:ext cx="4044435" cy="6463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dirty="0">
                <a:latin typeface="Courier"/>
                <a:cs typeface="Courier"/>
              </a:rPr>
              <a:t>Identification division.</a:t>
            </a:r>
          </a:p>
          <a:p>
            <a:r>
              <a:rPr lang="en-GB" sz="900" b="1" dirty="0">
                <a:latin typeface="Courier"/>
                <a:cs typeface="Courier"/>
              </a:rPr>
              <a:t>program-id. Stack.</a:t>
            </a:r>
          </a:p>
          <a:p>
            <a:endParaRPr lang="en-GB" sz="900" b="1" dirty="0">
              <a:latin typeface="Courier"/>
              <a:cs typeface="Courier"/>
            </a:endParaRPr>
          </a:p>
          <a:p>
            <a:r>
              <a:rPr lang="en-GB" sz="900" b="1" dirty="0">
                <a:latin typeface="Courier"/>
                <a:cs typeface="Courier"/>
              </a:rPr>
              <a:t>*&gt; Implements a stack in COBOL</a:t>
            </a:r>
          </a:p>
          <a:p>
            <a:r>
              <a:rPr lang="en-GB" sz="900" b="1" dirty="0">
                <a:latin typeface="Courier"/>
                <a:cs typeface="Courier"/>
              </a:rPr>
              <a:t>*&gt; Operators are: Pop, Push, and Peek</a:t>
            </a:r>
          </a:p>
          <a:p>
            <a:endParaRPr lang="en-GB" sz="900" b="1" dirty="0">
              <a:latin typeface="Courier"/>
              <a:cs typeface="Courier"/>
            </a:endParaRPr>
          </a:p>
          <a:p>
            <a:r>
              <a:rPr lang="en-GB" sz="900" b="1" dirty="0">
                <a:latin typeface="Courier"/>
                <a:cs typeface="Courier"/>
              </a:rPr>
              <a:t>data division.</a:t>
            </a:r>
          </a:p>
          <a:p>
            <a:r>
              <a:rPr lang="en-GB" sz="900" b="1" dirty="0">
                <a:latin typeface="Courier"/>
                <a:cs typeface="Courier"/>
              </a:rPr>
              <a:t>working-storage section.</a:t>
            </a:r>
          </a:p>
          <a:p>
            <a:r>
              <a:rPr lang="en-GB" sz="900" b="1" dirty="0">
                <a:latin typeface="Courier"/>
                <a:cs typeface="Courier"/>
              </a:rPr>
              <a:t>    01 </a:t>
            </a:r>
            <a:r>
              <a:rPr lang="en-GB" sz="900" b="1" dirty="0" err="1">
                <a:latin typeface="Courier"/>
                <a:cs typeface="Courier"/>
              </a:rPr>
              <a:t>StackTable</a:t>
            </a:r>
            <a:r>
              <a:rPr lang="en-GB" sz="900" b="1" dirty="0">
                <a:latin typeface="Courier"/>
                <a:cs typeface="Courier"/>
              </a:rPr>
              <a:t> is global.</a:t>
            </a:r>
          </a:p>
          <a:p>
            <a:r>
              <a:rPr lang="en-US" sz="900" b="1" dirty="0">
                <a:latin typeface="Courier"/>
                <a:cs typeface="Courier"/>
              </a:rPr>
              <a:t>        02 </a:t>
            </a:r>
            <a:r>
              <a:rPr lang="en-US" sz="900" b="1" dirty="0" err="1">
                <a:latin typeface="Courier"/>
                <a:cs typeface="Courier"/>
              </a:rPr>
              <a:t>StackItem</a:t>
            </a:r>
            <a:r>
              <a:rPr lang="en-US" sz="900" b="1" dirty="0">
                <a:latin typeface="Courier"/>
                <a:cs typeface="Courier"/>
              </a:rPr>
              <a:t> pic x(20) occurs 1 to 50 times.</a:t>
            </a:r>
          </a:p>
          <a:p>
            <a:r>
              <a:rPr lang="en-US" sz="900" b="1" dirty="0">
                <a:latin typeface="Courier"/>
                <a:cs typeface="Courier"/>
              </a:rPr>
              <a:t>    01 </a:t>
            </a:r>
            <a:r>
              <a:rPr lang="en-US" sz="900" b="1" dirty="0" err="1">
                <a:latin typeface="Courier"/>
                <a:cs typeface="Courier"/>
              </a:rPr>
              <a:t>ItemsInStack</a:t>
            </a:r>
            <a:r>
              <a:rPr lang="en-US" sz="900" b="1" dirty="0">
                <a:latin typeface="Courier"/>
                <a:cs typeface="Courier"/>
              </a:rPr>
              <a:t> pic 99 value zero is global.</a:t>
            </a:r>
          </a:p>
          <a:p>
            <a:endParaRPr lang="en-US" sz="900" b="1" dirty="0">
              <a:latin typeface="Courier"/>
              <a:cs typeface="Courier"/>
            </a:endParaRPr>
          </a:p>
          <a:p>
            <a:r>
              <a:rPr lang="en-US" sz="900" b="1" dirty="0">
                <a:latin typeface="Courier"/>
                <a:cs typeface="Courier"/>
              </a:rPr>
              <a:t>linkage section.</a:t>
            </a:r>
          </a:p>
          <a:p>
            <a:r>
              <a:rPr lang="en-US" sz="900" b="1" dirty="0">
                <a:latin typeface="Courier"/>
                <a:cs typeface="Courier"/>
              </a:rPr>
              <a:t>    01 Command pic x any length.</a:t>
            </a:r>
          </a:p>
          <a:p>
            <a:r>
              <a:rPr lang="en-US" sz="900" b="1" dirty="0">
                <a:latin typeface="Courier"/>
                <a:cs typeface="Courier"/>
              </a:rPr>
              <a:t>    01 Item pic x any length.</a:t>
            </a:r>
          </a:p>
          <a:p>
            <a:endParaRPr lang="en-US" sz="900" b="1" dirty="0">
              <a:latin typeface="Courier"/>
              <a:cs typeface="Courier"/>
            </a:endParaRPr>
          </a:p>
          <a:p>
            <a:r>
              <a:rPr lang="en-US" sz="900" b="1" dirty="0">
                <a:latin typeface="Courier"/>
                <a:cs typeface="Courier"/>
              </a:rPr>
              <a:t>procedure division using Command, Item.</a:t>
            </a:r>
          </a:p>
          <a:p>
            <a:r>
              <a:rPr lang="en-US" sz="900" b="1" dirty="0">
                <a:latin typeface="Courier"/>
                <a:cs typeface="Courier"/>
              </a:rPr>
              <a:t>Main section.</a:t>
            </a:r>
          </a:p>
          <a:p>
            <a:r>
              <a:rPr lang="en-US" sz="900" b="1" dirty="0">
                <a:latin typeface="Courier"/>
                <a:cs typeface="Courier"/>
              </a:rPr>
              <a:t>    evaluate function trim(Command)</a:t>
            </a:r>
          </a:p>
          <a:p>
            <a:r>
              <a:rPr lang="en-US" sz="900" b="1" dirty="0">
                <a:latin typeface="Courier"/>
                <a:cs typeface="Courier"/>
              </a:rPr>
              <a:t>        when "Push" perform </a:t>
            </a:r>
            <a:r>
              <a:rPr lang="en-US" sz="900" b="1" dirty="0" err="1">
                <a:latin typeface="Courier"/>
                <a:cs typeface="Courier"/>
              </a:rPr>
              <a:t>PushItemOntoStack</a:t>
            </a:r>
            <a:endParaRPr lang="en-US" sz="900" b="1" dirty="0">
              <a:latin typeface="Courier"/>
              <a:cs typeface="Courier"/>
            </a:endParaRPr>
          </a:p>
          <a:p>
            <a:r>
              <a:rPr lang="en-US" sz="900" b="1" dirty="0">
                <a:latin typeface="Courier"/>
                <a:cs typeface="Courier"/>
              </a:rPr>
              <a:t>        when "Pop"  perform </a:t>
            </a:r>
            <a:r>
              <a:rPr lang="en-US" sz="900" b="1" dirty="0" err="1">
                <a:latin typeface="Courier"/>
                <a:cs typeface="Courier"/>
              </a:rPr>
              <a:t>PopItemOffStack</a:t>
            </a:r>
            <a:endParaRPr lang="en-US" sz="900" b="1" dirty="0">
              <a:latin typeface="Courier"/>
              <a:cs typeface="Courier"/>
            </a:endParaRPr>
          </a:p>
          <a:p>
            <a:r>
              <a:rPr lang="en-US" sz="900" b="1" dirty="0">
                <a:latin typeface="Courier"/>
                <a:cs typeface="Courier"/>
              </a:rPr>
              <a:t>        when "Peek" perform </a:t>
            </a:r>
            <a:r>
              <a:rPr lang="en-US" sz="900" b="1" dirty="0" err="1">
                <a:latin typeface="Courier"/>
                <a:cs typeface="Courier"/>
              </a:rPr>
              <a:t>PeekWhichItemIsOnTopOfStack</a:t>
            </a:r>
            <a:endParaRPr lang="en-US" sz="900" b="1" dirty="0">
              <a:latin typeface="Courier"/>
              <a:cs typeface="Courier"/>
            </a:endParaRPr>
          </a:p>
          <a:p>
            <a:r>
              <a:rPr lang="en-US" sz="900" b="1" dirty="0">
                <a:latin typeface="Courier"/>
                <a:cs typeface="Courier"/>
              </a:rPr>
              <a:t>    end-evaluate</a:t>
            </a:r>
          </a:p>
          <a:p>
            <a:r>
              <a:rPr lang="en-US" sz="900" b="1" dirty="0">
                <a:latin typeface="Courier"/>
                <a:cs typeface="Courier"/>
              </a:rPr>
              <a:t>    </a:t>
            </a:r>
            <a:r>
              <a:rPr lang="en-US" sz="900" b="1" dirty="0" err="1">
                <a:latin typeface="Courier"/>
                <a:cs typeface="Courier"/>
              </a:rPr>
              <a:t>goback</a:t>
            </a:r>
            <a:endParaRPr lang="en-US" sz="900" b="1" dirty="0">
              <a:latin typeface="Courier"/>
              <a:cs typeface="Courier"/>
            </a:endParaRPr>
          </a:p>
          <a:p>
            <a:r>
              <a:rPr lang="mr-IN" sz="900" b="1" dirty="0">
                <a:latin typeface="Courier"/>
                <a:cs typeface="Courier"/>
              </a:rPr>
              <a:t>    .</a:t>
            </a:r>
          </a:p>
          <a:p>
            <a:endParaRPr lang="mr-IN" sz="900" b="1" dirty="0">
              <a:latin typeface="Courier"/>
              <a:cs typeface="Courier"/>
            </a:endParaRPr>
          </a:p>
          <a:p>
            <a:r>
              <a:rPr lang="en-US" sz="900" b="1" dirty="0" err="1">
                <a:latin typeface="Courier"/>
                <a:cs typeface="Courier"/>
              </a:rPr>
              <a:t>PushItemOntoStack</a:t>
            </a:r>
            <a:r>
              <a:rPr lang="en-US" sz="900" b="1" dirty="0">
                <a:latin typeface="Courier"/>
                <a:cs typeface="Courier"/>
              </a:rPr>
              <a:t> section.</a:t>
            </a:r>
          </a:p>
          <a:p>
            <a:r>
              <a:rPr lang="en-US" sz="900" b="1" dirty="0">
                <a:latin typeface="Courier"/>
                <a:cs typeface="Courier"/>
              </a:rPr>
              <a:t>    add 1 to </a:t>
            </a:r>
            <a:r>
              <a:rPr lang="en-US" sz="900" b="1" dirty="0" err="1">
                <a:latin typeface="Courier"/>
                <a:cs typeface="Courier"/>
              </a:rPr>
              <a:t>ItemsInStack</a:t>
            </a:r>
            <a:endParaRPr lang="en-US" sz="900" b="1" dirty="0">
              <a:latin typeface="Courier"/>
              <a:cs typeface="Courier"/>
            </a:endParaRPr>
          </a:p>
          <a:p>
            <a:r>
              <a:rPr lang="en-US" sz="900" b="1" dirty="0">
                <a:latin typeface="Courier"/>
                <a:cs typeface="Courier"/>
              </a:rPr>
              <a:t>    move Item to </a:t>
            </a:r>
            <a:r>
              <a:rPr lang="en-US" sz="900" b="1" dirty="0" err="1">
                <a:latin typeface="Courier"/>
                <a:cs typeface="Courier"/>
              </a:rPr>
              <a:t>StackItem</a:t>
            </a:r>
            <a:r>
              <a:rPr lang="en-US" sz="900" b="1" dirty="0">
                <a:latin typeface="Courier"/>
                <a:cs typeface="Courier"/>
              </a:rPr>
              <a:t>(</a:t>
            </a:r>
            <a:r>
              <a:rPr lang="en-US" sz="900" b="1" dirty="0" err="1">
                <a:latin typeface="Courier"/>
                <a:cs typeface="Courier"/>
              </a:rPr>
              <a:t>ItemsInStack</a:t>
            </a:r>
            <a:r>
              <a:rPr lang="en-US" sz="900" b="1" dirty="0">
                <a:latin typeface="Courier"/>
                <a:cs typeface="Courier"/>
              </a:rPr>
              <a:t>)</a:t>
            </a:r>
          </a:p>
          <a:p>
            <a:r>
              <a:rPr lang="mr-IN" sz="900" b="1" dirty="0">
                <a:latin typeface="Courier"/>
                <a:cs typeface="Courier"/>
              </a:rPr>
              <a:t>    .</a:t>
            </a:r>
          </a:p>
          <a:p>
            <a:endParaRPr lang="mr-IN" sz="900" b="1" dirty="0">
              <a:latin typeface="Courier"/>
              <a:cs typeface="Courier"/>
            </a:endParaRPr>
          </a:p>
          <a:p>
            <a:r>
              <a:rPr lang="en-US" sz="900" b="1" dirty="0" err="1">
                <a:latin typeface="Courier"/>
                <a:cs typeface="Courier"/>
              </a:rPr>
              <a:t>PeekWhichItemIsOnTopOfStack</a:t>
            </a:r>
            <a:r>
              <a:rPr lang="en-US" sz="900" b="1" dirty="0">
                <a:latin typeface="Courier"/>
                <a:cs typeface="Courier"/>
              </a:rPr>
              <a:t> section.</a:t>
            </a:r>
          </a:p>
          <a:p>
            <a:r>
              <a:rPr lang="en-US" sz="900" b="1" dirty="0">
                <a:latin typeface="Courier"/>
                <a:cs typeface="Courier"/>
              </a:rPr>
              <a:t>    move </a:t>
            </a:r>
            <a:r>
              <a:rPr lang="en-US" sz="900" b="1" dirty="0" err="1">
                <a:latin typeface="Courier"/>
                <a:cs typeface="Courier"/>
              </a:rPr>
              <a:t>StackItem</a:t>
            </a:r>
            <a:r>
              <a:rPr lang="en-US" sz="900" b="1" dirty="0">
                <a:latin typeface="Courier"/>
                <a:cs typeface="Courier"/>
              </a:rPr>
              <a:t>(</a:t>
            </a:r>
            <a:r>
              <a:rPr lang="en-US" sz="900" b="1" dirty="0" err="1">
                <a:latin typeface="Courier"/>
                <a:cs typeface="Courier"/>
              </a:rPr>
              <a:t>ItemsInStack</a:t>
            </a:r>
            <a:r>
              <a:rPr lang="en-US" sz="900" b="1" dirty="0">
                <a:latin typeface="Courier"/>
                <a:cs typeface="Courier"/>
              </a:rPr>
              <a:t>) to Item</a:t>
            </a:r>
          </a:p>
          <a:p>
            <a:r>
              <a:rPr lang="mr-IN" sz="900" b="1" dirty="0">
                <a:latin typeface="Courier"/>
                <a:cs typeface="Courier"/>
              </a:rPr>
              <a:t>    .</a:t>
            </a:r>
          </a:p>
          <a:p>
            <a:endParaRPr lang="mr-IN" sz="900" b="1" dirty="0">
              <a:latin typeface="Courier"/>
              <a:cs typeface="Courier"/>
            </a:endParaRPr>
          </a:p>
          <a:p>
            <a:r>
              <a:rPr lang="en-US" sz="900" b="1" dirty="0" err="1">
                <a:latin typeface="Courier"/>
                <a:cs typeface="Courier"/>
              </a:rPr>
              <a:t>PopItemOffStack</a:t>
            </a:r>
            <a:r>
              <a:rPr lang="en-US" sz="900" b="1" dirty="0">
                <a:latin typeface="Courier"/>
                <a:cs typeface="Courier"/>
              </a:rPr>
              <a:t> section.</a:t>
            </a:r>
          </a:p>
          <a:p>
            <a:r>
              <a:rPr lang="en-US" sz="900" b="1" dirty="0">
                <a:latin typeface="Courier"/>
                <a:cs typeface="Courier"/>
              </a:rPr>
              <a:t>    if </a:t>
            </a:r>
            <a:r>
              <a:rPr lang="en-US" sz="900" b="1" dirty="0" err="1">
                <a:latin typeface="Courier"/>
                <a:cs typeface="Courier"/>
              </a:rPr>
              <a:t>ItemsInStack</a:t>
            </a:r>
            <a:r>
              <a:rPr lang="en-US" sz="900" b="1" dirty="0">
                <a:latin typeface="Courier"/>
                <a:cs typeface="Courier"/>
              </a:rPr>
              <a:t> less than 1 then</a:t>
            </a:r>
          </a:p>
          <a:p>
            <a:r>
              <a:rPr lang="en-US" sz="900" b="1" dirty="0">
                <a:latin typeface="Courier"/>
                <a:cs typeface="Courier"/>
              </a:rPr>
              <a:t>        move spaces to Item</a:t>
            </a:r>
          </a:p>
          <a:p>
            <a:r>
              <a:rPr lang="mr-IN" sz="900" b="1" dirty="0">
                <a:latin typeface="Courier"/>
                <a:cs typeface="Courier"/>
              </a:rPr>
              <a:t>    else</a:t>
            </a:r>
          </a:p>
          <a:p>
            <a:r>
              <a:rPr lang="en-US" sz="900" b="1" dirty="0">
                <a:latin typeface="Courier"/>
                <a:cs typeface="Courier"/>
              </a:rPr>
              <a:t>        move </a:t>
            </a:r>
            <a:r>
              <a:rPr lang="en-US" sz="900" b="1" dirty="0" err="1">
                <a:latin typeface="Courier"/>
                <a:cs typeface="Courier"/>
              </a:rPr>
              <a:t>StackItem</a:t>
            </a:r>
            <a:r>
              <a:rPr lang="en-US" sz="900" b="1" dirty="0">
                <a:latin typeface="Courier"/>
                <a:cs typeface="Courier"/>
              </a:rPr>
              <a:t>(</a:t>
            </a:r>
            <a:r>
              <a:rPr lang="en-US" sz="900" b="1" dirty="0" err="1">
                <a:latin typeface="Courier"/>
                <a:cs typeface="Courier"/>
              </a:rPr>
              <a:t>ItemsInStack</a:t>
            </a:r>
            <a:r>
              <a:rPr lang="en-US" sz="900" b="1" dirty="0">
                <a:latin typeface="Courier"/>
                <a:cs typeface="Courier"/>
              </a:rPr>
              <a:t>) to Item</a:t>
            </a:r>
          </a:p>
          <a:p>
            <a:r>
              <a:rPr lang="en-US" sz="900" b="1" dirty="0">
                <a:latin typeface="Courier"/>
                <a:cs typeface="Courier"/>
              </a:rPr>
              <a:t>        move spaces to </a:t>
            </a:r>
            <a:r>
              <a:rPr lang="en-US" sz="900" b="1" dirty="0" err="1">
                <a:latin typeface="Courier"/>
                <a:cs typeface="Courier"/>
              </a:rPr>
              <a:t>StackItem</a:t>
            </a:r>
            <a:r>
              <a:rPr lang="en-US" sz="900" b="1" dirty="0">
                <a:latin typeface="Courier"/>
                <a:cs typeface="Courier"/>
              </a:rPr>
              <a:t>(</a:t>
            </a:r>
            <a:r>
              <a:rPr lang="en-US" sz="900" b="1" dirty="0" err="1">
                <a:latin typeface="Courier"/>
                <a:cs typeface="Courier"/>
              </a:rPr>
              <a:t>ItemsInStack</a:t>
            </a:r>
            <a:r>
              <a:rPr lang="en-US" sz="900" b="1" dirty="0">
                <a:latin typeface="Courier"/>
                <a:cs typeface="Courier"/>
              </a:rPr>
              <a:t>)</a:t>
            </a:r>
          </a:p>
          <a:p>
            <a:r>
              <a:rPr lang="en-US" sz="900" b="1" dirty="0">
                <a:latin typeface="Courier"/>
                <a:cs typeface="Courier"/>
              </a:rPr>
              <a:t>        subtract 1 from </a:t>
            </a:r>
            <a:r>
              <a:rPr lang="en-US" sz="900" b="1" dirty="0" err="1">
                <a:latin typeface="Courier"/>
                <a:cs typeface="Courier"/>
              </a:rPr>
              <a:t>ItemsInStack</a:t>
            </a:r>
            <a:endParaRPr lang="en-US" sz="900" b="1" dirty="0">
              <a:latin typeface="Courier"/>
              <a:cs typeface="Courier"/>
            </a:endParaRPr>
          </a:p>
          <a:p>
            <a:r>
              <a:rPr lang="mr-IN" sz="900" b="1" dirty="0">
                <a:latin typeface="Courier"/>
                <a:cs typeface="Courier"/>
              </a:rPr>
              <a:t>    end-if</a:t>
            </a:r>
          </a:p>
          <a:p>
            <a:r>
              <a:rPr lang="mr-IN" sz="900" b="1" dirty="0">
                <a:latin typeface="Courier"/>
                <a:cs typeface="Courier"/>
              </a:rPr>
              <a:t>    .</a:t>
            </a:r>
          </a:p>
          <a:p>
            <a:endParaRPr lang="mr-IN" sz="900" b="1" dirty="0">
              <a:latin typeface="Courier"/>
              <a:cs typeface="Courier"/>
            </a:endParaRPr>
          </a:p>
          <a:p>
            <a:r>
              <a:rPr lang="en-US" sz="900" b="1" dirty="0">
                <a:latin typeface="Courier"/>
                <a:cs typeface="Courier"/>
              </a:rPr>
              <a:t>end program Stack.</a:t>
            </a:r>
            <a:endParaRPr lang="en-GB" sz="900" b="1" dirty="0">
              <a:latin typeface="Courier"/>
              <a:cs typeface="Courier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01635" y="1384725"/>
            <a:ext cx="4432960" cy="4939813"/>
          </a:xfrm>
          <a:prstGeom prst="rect">
            <a:avLst/>
          </a:prstGeom>
          <a:solidFill>
            <a:srgbClr val="CCFFCC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identification division.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program-id. </a:t>
            </a:r>
            <a:r>
              <a:rPr lang="en-GB" sz="900" b="1" dirty="0" err="1">
                <a:solidFill>
                  <a:schemeClr val="bg1"/>
                </a:solidFill>
                <a:latin typeface="Courier"/>
                <a:cs typeface="Courier"/>
              </a:rPr>
              <a:t>StackTest</a:t>
            </a:r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.</a:t>
            </a:r>
          </a:p>
          <a:p>
            <a:endParaRPr lang="en-GB" sz="900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*&gt; A simple stack in COBOL</a:t>
            </a:r>
          </a:p>
          <a:p>
            <a:endParaRPr lang="en-GB" sz="900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data division.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working-storage section.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01 Item pic x(10) value spaces.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01 Result pic x(10) value spaces.</a:t>
            </a:r>
          </a:p>
          <a:p>
            <a:endParaRPr lang="en-GB" sz="900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procedure division.</a:t>
            </a:r>
          </a:p>
          <a:p>
            <a:endParaRPr lang="en-GB" sz="900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GB" sz="900" b="1" dirty="0" err="1">
                <a:solidFill>
                  <a:schemeClr val="bg1"/>
                </a:solidFill>
                <a:latin typeface="Courier"/>
                <a:cs typeface="Courier"/>
              </a:rPr>
              <a:t>TestShouldPopPushedItemsInReverseOrder</a:t>
            </a:r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.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*&gt; Given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move "hello" to Item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call "Stack" using by content "Push", by content Item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move "</a:t>
            </a:r>
            <a:r>
              <a:rPr lang="en-GB" sz="900" b="1" dirty="0" err="1">
                <a:solidFill>
                  <a:schemeClr val="bg1"/>
                </a:solidFill>
                <a:latin typeface="Courier"/>
                <a:cs typeface="Courier"/>
              </a:rPr>
              <a:t>hola</a:t>
            </a:r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" to Item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call "Stack" using by content "Push", by content Item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move "bonjour" to Item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call "Stack" using by content "Push", by content Item</a:t>
            </a:r>
          </a:p>
          <a:p>
            <a:endParaRPr lang="en-GB" sz="900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*&gt; When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call "Stack" using by content "Pop", by reference Result</a:t>
            </a:r>
          </a:p>
          <a:p>
            <a:endParaRPr lang="en-GB" sz="900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*&gt; Then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call "</a:t>
            </a:r>
            <a:r>
              <a:rPr lang="en-GB" sz="900" b="1" dirty="0" err="1">
                <a:solidFill>
                  <a:schemeClr val="bg1"/>
                </a:solidFill>
                <a:latin typeface="Courier"/>
                <a:cs typeface="Courier"/>
              </a:rPr>
              <a:t>AssertEquals</a:t>
            </a:r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" using Result, </a:t>
            </a:r>
            <a:b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</a:br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	"bonjour", "Returned 3rd value put on stack”</a:t>
            </a:r>
          </a:p>
          <a:p>
            <a:endParaRPr lang="en-GB" sz="900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*&gt; When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call "Stack" using by content "Pop", by reference Result</a:t>
            </a:r>
          </a:p>
          <a:p>
            <a:endParaRPr lang="en-GB" sz="900" b="1" dirty="0">
              <a:solidFill>
                <a:schemeClr val="bg1"/>
              </a:solidFill>
              <a:latin typeface="Courier"/>
              <a:cs typeface="Courier"/>
            </a:endParaRP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*&gt;Then</a:t>
            </a:r>
          </a:p>
          <a:p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    call "</a:t>
            </a:r>
            <a:r>
              <a:rPr lang="en-GB" sz="900" b="1" dirty="0" err="1">
                <a:solidFill>
                  <a:schemeClr val="bg1"/>
                </a:solidFill>
                <a:latin typeface="Courier"/>
                <a:cs typeface="Courier"/>
              </a:rPr>
              <a:t>AssertEquals</a:t>
            </a:r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" using Result, </a:t>
            </a:r>
            <a:b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</a:br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	"</a:t>
            </a:r>
            <a:r>
              <a:rPr lang="en-GB" sz="900" b="1" dirty="0" err="1">
                <a:solidFill>
                  <a:schemeClr val="bg1"/>
                </a:solidFill>
                <a:latin typeface="Courier"/>
                <a:cs typeface="Courier"/>
              </a:rPr>
              <a:t>hola</a:t>
            </a:r>
            <a:r>
              <a:rPr lang="en-GB" sz="900" b="1" dirty="0">
                <a:solidFill>
                  <a:schemeClr val="bg1"/>
                </a:solidFill>
                <a:latin typeface="Courier"/>
                <a:cs typeface="Courier"/>
              </a:rPr>
              <a:t>", "Returned 2nd value put on stack”</a:t>
            </a:r>
          </a:p>
        </p:txBody>
      </p:sp>
      <p:sp>
        <p:nvSpPr>
          <p:cNvPr id="10" name="Line Callout 1 9"/>
          <p:cNvSpPr/>
          <p:nvPr/>
        </p:nvSpPr>
        <p:spPr>
          <a:xfrm>
            <a:off x="7031078" y="1797037"/>
            <a:ext cx="1702256" cy="404030"/>
          </a:xfrm>
          <a:prstGeom prst="borderCallout1">
            <a:avLst>
              <a:gd name="adj1" fmla="val 18750"/>
              <a:gd name="adj2" fmla="val -8333"/>
              <a:gd name="adj3" fmla="val -9276"/>
              <a:gd name="adj4" fmla="val -56623"/>
            </a:avLst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Courier"/>
              </a:rPr>
              <a:t>Test Driven</a:t>
            </a:r>
          </a:p>
        </p:txBody>
      </p:sp>
    </p:spTree>
    <p:extLst>
      <p:ext uri="{BB962C8B-B14F-4D97-AF65-F5344CB8AC3E}">
        <p14:creationId xmlns:p14="http://schemas.microsoft.com/office/powerpoint/2010/main" val="130767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77"/>
    </mc:Choice>
    <mc:Fallback xmlns="">
      <p:transition xmlns:p14="http://schemas.microsoft.com/office/powerpoint/2010/main" spd="slow" advTm="41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/>
      <p:bldP spid="6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41040" y="4909524"/>
            <a:ext cx="8610836" cy="1470025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30EA32"/>
                </a:solidFill>
                <a:latin typeface="Courier"/>
                <a:cs typeface="Courier"/>
              </a:rPr>
              <a:t>The effects of legacy code</a:t>
            </a:r>
          </a:p>
        </p:txBody>
      </p:sp>
    </p:spTree>
    <p:extLst>
      <p:ext uri="{BB962C8B-B14F-4D97-AF65-F5344CB8AC3E}">
        <p14:creationId xmlns:p14="http://schemas.microsoft.com/office/powerpoint/2010/main" val="34622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2"/>
    </mc:Choice>
    <mc:Fallback xmlns="">
      <p:transition xmlns:p14="http://schemas.microsoft.com/office/powerpoint/2010/main" spd="slow" advTm="11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3599-004-C94CDEF5.jpg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14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0EA32"/>
                </a:solidFill>
              </a:rPr>
              <a:t>How it affects the developers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Changes take a long time.</a:t>
            </a:r>
          </a:p>
          <a:p>
            <a:r>
              <a:rPr lang="en-US" dirty="0"/>
              <a:t>Changes are risky.</a:t>
            </a:r>
          </a:p>
          <a:p>
            <a:r>
              <a:rPr lang="en-US" dirty="0"/>
              <a:t>Bugs are introduced.</a:t>
            </a:r>
          </a:p>
          <a:p>
            <a:r>
              <a:rPr lang="en-US" dirty="0"/>
              <a:t>Hacking makes things worse.</a:t>
            </a:r>
          </a:p>
          <a:p>
            <a:r>
              <a:rPr lang="en-US" dirty="0"/>
              <a:t>Working with it is frustrating.</a:t>
            </a:r>
          </a:p>
          <a:p>
            <a:r>
              <a:rPr lang="en-US" dirty="0"/>
              <a:t>Time pressures lead to stress.</a:t>
            </a:r>
          </a:p>
          <a:p>
            <a:r>
              <a:rPr lang="en-US" dirty="0"/>
              <a:t>.. and more hacks</a:t>
            </a:r>
          </a:p>
          <a:p>
            <a:r>
              <a:rPr lang="en-US" dirty="0"/>
              <a:t>The team has no real control over their software. </a:t>
            </a:r>
          </a:p>
          <a:p>
            <a:pPr lvl="1"/>
            <a:r>
              <a:rPr lang="en-US" dirty="0"/>
              <a:t>If it’s hard or impossible to change, then it’s not really software..</a:t>
            </a:r>
          </a:p>
          <a:p>
            <a:r>
              <a:rPr lang="en-US" dirty="0"/>
              <a:t>It </a:t>
            </a:r>
            <a:r>
              <a:rPr lang="en-US"/>
              <a:t>is demoralising.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314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986"/>
    </mc:Choice>
    <mc:Fallback xmlns="">
      <p:transition xmlns:p14="http://schemas.microsoft.com/office/powerpoint/2010/main" spd="slow" advTm="112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70AF07-7C5B-47EC-964B-8D6F5F5E3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63" y="223910"/>
            <a:ext cx="4817346" cy="6410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6E594-8A82-4204-80BD-223B08BC9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797" y="1207363"/>
            <a:ext cx="4048217" cy="303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02307"/>
      </p:ext>
    </p:extLst>
  </p:cSld>
  <p:clrMapOvr>
    <a:masterClrMapping/>
  </p:clrMapOvr>
  <p:transition spd="slow">
    <p:randomBar dir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613510580.jpg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2883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0EA32"/>
                </a:solidFill>
              </a:rPr>
              <a:t>How it affects the business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work can take longer than expected. </a:t>
            </a:r>
          </a:p>
          <a:p>
            <a:r>
              <a:rPr lang="en-US" dirty="0"/>
              <a:t>New work is difficult to estimate.  </a:t>
            </a:r>
          </a:p>
          <a:p>
            <a:r>
              <a:rPr lang="en-US" dirty="0"/>
              <a:t>Changes can introduce bugs.  Customer experience and trust is reduced, more wasted time, more cost.</a:t>
            </a:r>
          </a:p>
          <a:p>
            <a:r>
              <a:rPr lang="en-US" dirty="0"/>
              <a:t>Specialisations in the code cause delays.</a:t>
            </a:r>
          </a:p>
          <a:p>
            <a:r>
              <a:rPr lang="en-US" dirty="0"/>
              <a:t>Specialisations in the code are risks.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500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1"/>
    </mc:Choice>
    <mc:Fallback xmlns="">
      <p:transition xmlns:p14="http://schemas.microsoft.com/office/powerpoint/2010/main" spd="slow" advTm="1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46857" cy="506624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5185326"/>
            <a:ext cx="7772400" cy="1470025"/>
          </a:xfrm>
        </p:spPr>
        <p:txBody>
          <a:bodyPr>
            <a:noAutofit/>
          </a:bodyPr>
          <a:lstStyle/>
          <a:p>
            <a:r>
              <a:rPr lang="en-GB" sz="2800" b="1" dirty="0">
                <a:solidFill>
                  <a:srgbClr val="30EA32"/>
                </a:solidFill>
                <a:latin typeface="Courier"/>
                <a:cs typeface="Courier"/>
              </a:rPr>
              <a:t>What can we do about legacy code?</a:t>
            </a:r>
          </a:p>
        </p:txBody>
      </p:sp>
    </p:spTree>
    <p:extLst>
      <p:ext uri="{BB962C8B-B14F-4D97-AF65-F5344CB8AC3E}">
        <p14:creationId xmlns:p14="http://schemas.microsoft.com/office/powerpoint/2010/main" val="44071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"/>
    </mc:Choice>
    <mc:Fallback xmlns="">
      <p:transition xmlns:p14="http://schemas.microsoft.com/office/powerpoint/2010/main" spd="slow" advTm="26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qdefault.jpg"/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054913" cy="6791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30EA32"/>
                </a:solidFill>
              </a:rPr>
              <a:t>What can we do about legacy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Stop writing it!</a:t>
            </a:r>
          </a:p>
          <a:p>
            <a:r>
              <a:rPr lang="en-US" dirty="0"/>
              <a:t>Yeah right; what can we really do about it?</a:t>
            </a:r>
          </a:p>
          <a:p>
            <a:r>
              <a:rPr lang="en-US" dirty="0"/>
              <a:t>Fire everyone and get a new team!</a:t>
            </a:r>
          </a:p>
          <a:p>
            <a:r>
              <a:rPr lang="en-US" dirty="0"/>
              <a:t>Leave the job and go and work somewhere where they aren’t writing legacy code!</a:t>
            </a:r>
          </a:p>
          <a:p>
            <a:r>
              <a:rPr lang="en-US" dirty="0"/>
              <a:t>Throw everything we’ve done away and start again using something cool to do it in!</a:t>
            </a:r>
          </a:p>
          <a:p>
            <a:pPr lvl="1"/>
            <a:r>
              <a:rPr lang="en-US" dirty="0"/>
              <a:t>Let’s look at this last option</a:t>
            </a:r>
            <a:r>
              <a:rPr lang="mr-IN" dirty="0"/>
              <a:t>…</a:t>
            </a:r>
            <a:r>
              <a:rPr lang="en-GB" dirty="0"/>
              <a:t>.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116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"/>
    </mc:Choice>
    <mc:Fallback xmlns="">
      <p:transition xmlns:p14="http://schemas.microsoft.com/office/powerpoint/2010/main" spd="slow" advTm="1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18873"/>
            <a:ext cx="7772400" cy="1470025"/>
          </a:xfrm>
        </p:spPr>
        <p:txBody>
          <a:bodyPr>
            <a:noAutofit/>
          </a:bodyPr>
          <a:lstStyle/>
          <a:p>
            <a:r>
              <a:rPr lang="en-GB" sz="9600" b="1" dirty="0">
                <a:solidFill>
                  <a:srgbClr val="30EA32"/>
                </a:solidFill>
              </a:rPr>
              <a:t>TOTAL REWRITE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415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24008">
        <p14:vortex dir="r"/>
      </p:transition>
    </mc:Choice>
    <mc:Fallback xmlns="">
      <p:transition xmlns:p14="http://schemas.microsoft.com/office/powerpoint/2010/main" spd="slow" advTm="24008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DK2nBGjl6Nx.jpg"/>
          <p:cNvPicPr>
            <a:picLocks noChangeAspect="1"/>
          </p:cNvPicPr>
          <p:nvPr/>
        </p:nvPicPr>
        <p:blipFill>
          <a:blip r:embed="rId3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30EA32"/>
                </a:solidFill>
              </a:rPr>
              <a:t>The Total Rewrite plan</a:t>
            </a:r>
            <a:r>
              <a:rPr lang="mr-IN" dirty="0">
                <a:solidFill>
                  <a:srgbClr val="30EA32"/>
                </a:solidFill>
              </a:rPr>
              <a:t>…</a:t>
            </a:r>
            <a:r>
              <a:rPr lang="en-GB" dirty="0">
                <a:solidFill>
                  <a:srgbClr val="30EA32"/>
                </a:solidFill>
              </a:rPr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“We’ll put a team together to re-write all the code in a modern up-to-date framework, language, paradigm, cloud-based-thingy.”</a:t>
            </a:r>
          </a:p>
          <a:p>
            <a:r>
              <a:rPr lang="en-GB" dirty="0"/>
              <a:t>“We’ll maintain the old system until the new system is </a:t>
            </a:r>
            <a:r>
              <a:rPr lang="en-GB" i="1" dirty="0"/>
              <a:t>done</a:t>
            </a:r>
            <a:r>
              <a:rPr lang="en-GB" dirty="0"/>
              <a:t>.”</a:t>
            </a:r>
          </a:p>
          <a:p>
            <a:r>
              <a:rPr lang="en-GB" dirty="0"/>
              <a:t>“The spec is that the new system must do</a:t>
            </a:r>
            <a:r>
              <a:rPr lang="en-GB" i="1" dirty="0"/>
              <a:t> at least </a:t>
            </a:r>
            <a:r>
              <a:rPr lang="en-GB" dirty="0"/>
              <a:t>everything the old system does.”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556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20"/>
    </mc:Choice>
    <mc:Fallback xmlns="">
      <p:transition xmlns:p14="http://schemas.microsoft.com/office/powerpoint/2010/main" spd="slow" advTm="34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adfirst.jpg"/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0EA32"/>
                </a:solidFill>
              </a:rPr>
              <a:t>Pitfalls of the Total Rewrite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costs money to seemingly stand still.</a:t>
            </a:r>
          </a:p>
          <a:p>
            <a:r>
              <a:rPr lang="en-GB" dirty="0"/>
              <a:t>Changes to both systems; Zeno’s Paradox.</a:t>
            </a:r>
          </a:p>
          <a:p>
            <a:r>
              <a:rPr lang="en-GB" dirty="0"/>
              <a:t>Do you re-implement the bugs?</a:t>
            </a:r>
          </a:p>
          <a:p>
            <a:r>
              <a:rPr lang="en-GB" dirty="0"/>
              <a:t>The old legacy code doesn’t improve.</a:t>
            </a:r>
          </a:p>
          <a:p>
            <a:r>
              <a:rPr lang="en-GB" dirty="0"/>
              <a:t>Delivery pressures leading to new legacy code.</a:t>
            </a:r>
          </a:p>
          <a:p>
            <a:r>
              <a:rPr lang="en-GB" dirty="0"/>
              <a:t>Will you run two teams?</a:t>
            </a:r>
          </a:p>
          <a:p>
            <a:r>
              <a:rPr lang="en-GB" dirty="0"/>
              <a:t>What if we never make it?</a:t>
            </a:r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979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448"/>
    </mc:Choice>
    <mc:Fallback xmlns="">
      <p:transition xmlns:p14="http://schemas.microsoft.com/office/powerpoint/2010/main" spd="slow" advTm="1054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*Qzr7KeOPf2kMgOfLIY6TTg.png"/>
          <p:cNvPicPr>
            <a:picLocks noChangeAspect="1"/>
          </p:cNvPicPr>
          <p:nvPr/>
        </p:nvPicPr>
        <p:blipFill>
          <a:blip r:embed="rId3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68851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30EA32"/>
                </a:solidFill>
              </a:rPr>
              <a:t>Change attitude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Stop hating the code.</a:t>
            </a:r>
          </a:p>
          <a:p>
            <a:r>
              <a:rPr lang="en-GB" dirty="0"/>
              <a:t>Stop blaming others (or yourself) for writing it.</a:t>
            </a:r>
          </a:p>
          <a:p>
            <a:r>
              <a:rPr lang="en-GB" dirty="0"/>
              <a:t>Accept that it’s where we are.</a:t>
            </a:r>
          </a:p>
          <a:p>
            <a:r>
              <a:rPr lang="en-GB" dirty="0"/>
              <a:t>Don’t run away from it.</a:t>
            </a:r>
          </a:p>
          <a:p>
            <a:r>
              <a:rPr lang="en-GB" dirty="0"/>
              <a:t>Stop ignoring it.</a:t>
            </a:r>
          </a:p>
          <a:p>
            <a:r>
              <a:rPr lang="en-GB" dirty="0"/>
              <a:t>Believe that it can be improved.</a:t>
            </a:r>
          </a:p>
          <a:p>
            <a:r>
              <a:rPr lang="en-GB" dirty="0"/>
              <a:t>Person up and deal with it.</a:t>
            </a:r>
          </a:p>
          <a:p>
            <a:r>
              <a:rPr lang="en-GB" dirty="0"/>
              <a:t>Make it better.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430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9"/>
    </mc:Choice>
    <mc:Fallback xmlns="">
      <p:transition xmlns:p14="http://schemas.microsoft.com/office/powerpoint/2010/main" spd="slow" advTm="1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s.jpeg"/>
          <p:cNvPicPr>
            <a:picLocks noChangeAspect="1"/>
          </p:cNvPicPr>
          <p:nvPr/>
        </p:nvPicPr>
        <p:blipFill>
          <a:blip r:embed="rId3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41"/>
            <a:ext cx="9144000" cy="6833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30EA32"/>
                </a:solidFill>
              </a:rPr>
              <a:t>Improve our toolset &amp;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TDD.  Improve &amp; replace bad tests.</a:t>
            </a:r>
          </a:p>
          <a:p>
            <a:r>
              <a:rPr lang="en-GB" dirty="0"/>
              <a:t>Refactor code to make life easier for you; learn refactoring techniques and patterns.</a:t>
            </a:r>
          </a:p>
          <a:p>
            <a:r>
              <a:rPr lang="en-GB" dirty="0"/>
              <a:t>Code standards, styles, patterns, approaches.</a:t>
            </a:r>
          </a:p>
          <a:p>
            <a:r>
              <a:rPr lang="en-GB" dirty="0"/>
              <a:t>IDE and other tools.</a:t>
            </a:r>
          </a:p>
          <a:p>
            <a:r>
              <a:rPr lang="en-GB" dirty="0"/>
              <a:t>Find seams to replace or improve parts of it.</a:t>
            </a:r>
          </a:p>
          <a:p>
            <a:r>
              <a:rPr lang="en-GB" dirty="0"/>
              <a:t>Employ pair or mob programming.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70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"/>
    </mc:Choice>
    <mc:Fallback xmlns="">
      <p:transition xmlns:p14="http://schemas.microsoft.com/office/powerpoint/2010/main" spd="slow" advTm="1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rangler.jpg"/>
          <p:cNvPicPr>
            <a:picLocks noChangeAspect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EA32"/>
                </a:solidFill>
              </a:rPr>
              <a:t>Use seams, slices &amp; stranglers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Introduce </a:t>
            </a:r>
            <a:r>
              <a:rPr lang="en-US" i="1" dirty="0"/>
              <a:t>seams</a:t>
            </a:r>
            <a:r>
              <a:rPr lang="en-US" dirty="0"/>
              <a:t> in the code.</a:t>
            </a:r>
          </a:p>
          <a:p>
            <a:r>
              <a:rPr lang="en-US" dirty="0"/>
              <a:t>Extend the legacy code, wrapping it to extend functionality.</a:t>
            </a:r>
          </a:p>
          <a:p>
            <a:r>
              <a:rPr lang="en-US" dirty="0"/>
              <a:t>Create slices of functionality in new code.</a:t>
            </a:r>
          </a:p>
          <a:p>
            <a:r>
              <a:rPr lang="en-US" i="1" dirty="0"/>
              <a:t>Strangler Pattern (Martin Fowler) </a:t>
            </a:r>
            <a:r>
              <a:rPr lang="mr-IN" dirty="0"/>
              <a:t>–</a:t>
            </a:r>
            <a:r>
              <a:rPr lang="en-US" dirty="0"/>
              <a:t> build a framework around existing system and gradually exterminate it.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558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"/>
    </mc:Choice>
    <mc:Fallback xmlns="">
      <p:transition xmlns:p14="http://schemas.microsoft.com/office/powerpoint/2010/main" spd="slow" advTm="1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844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EA32"/>
                </a:solidFill>
              </a:rPr>
              <a:t>Refactor 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Refactor continuously. No </a:t>
            </a:r>
            <a:r>
              <a:rPr lang="en-US" i="1" dirty="0"/>
              <a:t>story</a:t>
            </a:r>
            <a:r>
              <a:rPr lang="en-US" dirty="0"/>
              <a:t> needed.</a:t>
            </a:r>
          </a:p>
          <a:p>
            <a:r>
              <a:rPr lang="en-US" dirty="0"/>
              <a:t>Once your code passes the test, spend a little longer to improve it.</a:t>
            </a:r>
          </a:p>
          <a:p>
            <a:r>
              <a:rPr lang="en-US" dirty="0"/>
              <a:t>Get rid of useless or misleading comments.</a:t>
            </a:r>
          </a:p>
          <a:p>
            <a:r>
              <a:rPr lang="en-US" dirty="0"/>
              <a:t>Rename variables and functions to be self-documenting. </a:t>
            </a:r>
          </a:p>
          <a:p>
            <a:r>
              <a:rPr lang="en-US" dirty="0"/>
              <a:t>Break up lengthy code. </a:t>
            </a:r>
          </a:p>
          <a:p>
            <a:r>
              <a:rPr lang="en-US" dirty="0"/>
              <a:t>Work towards one function doing one thing.</a:t>
            </a:r>
          </a:p>
          <a:p>
            <a:r>
              <a:rPr lang="en-US" dirty="0"/>
              <a:t>Encapsulate common code and data into classes.</a:t>
            </a:r>
          </a:p>
          <a:p>
            <a:r>
              <a:rPr lang="en-US" dirty="0"/>
              <a:t>Abstract resources from main code; de-couple.</a:t>
            </a:r>
          </a:p>
          <a:p>
            <a:r>
              <a:rPr lang="en-US" dirty="0"/>
              <a:t>If you </a:t>
            </a:r>
            <a:r>
              <a:rPr lang="en-US" i="1" dirty="0"/>
              <a:t>cannot</a:t>
            </a:r>
            <a:r>
              <a:rPr lang="en-US" dirty="0"/>
              <a:t> write any tests, try harder!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070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"/>
    </mc:Choice>
    <mc:Fallback xmlns="">
      <p:transition xmlns:p14="http://schemas.microsoft.com/office/powerpoint/2010/main" spd="slow" advTm="1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40" y="216698"/>
            <a:ext cx="8610836" cy="4822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3047" y="5187376"/>
            <a:ext cx="8339517" cy="1470025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30EA32"/>
                </a:solidFill>
                <a:latin typeface="Courier New"/>
                <a:cs typeface="Courier New"/>
              </a:rPr>
              <a:t>How I learned to stop worrying and love LEGACY CODE</a:t>
            </a:r>
            <a:br>
              <a:rPr lang="en-US" sz="3600" b="1" dirty="0">
                <a:solidFill>
                  <a:srgbClr val="30EA32"/>
                </a:solidFill>
                <a:latin typeface="Courier New"/>
                <a:cs typeface="Courier New"/>
              </a:rPr>
            </a:br>
            <a:r>
              <a:rPr lang="en-US" sz="3600" b="1" dirty="0">
                <a:solidFill>
                  <a:srgbClr val="30EA32"/>
                </a:solidFill>
                <a:latin typeface="Courier New"/>
                <a:cs typeface="Courier New"/>
              </a:rPr>
              <a:t>- Mike Harris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BAB2A-2EF0-4143-94CC-ED4410EFE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86431" y="603988"/>
            <a:ext cx="3098306" cy="187231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737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0765">
        <p:circle/>
      </p:transition>
    </mc:Choice>
    <mc:Fallback xmlns="">
      <p:transition xmlns:p14="http://schemas.microsoft.com/office/powerpoint/2010/main" spd="slow" advTm="40765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2119" y="920056"/>
            <a:ext cx="6457055" cy="563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b="1" dirty="0">
                <a:latin typeface="Courier"/>
                <a:cs typeface="Courier"/>
              </a:rPr>
              <a:t>sub </a:t>
            </a:r>
            <a:r>
              <a:rPr lang="en-GB" sz="900" b="1" dirty="0" err="1">
                <a:latin typeface="Courier"/>
                <a:cs typeface="Courier"/>
              </a:rPr>
              <a:t>check_login</a:t>
            </a:r>
            <a:r>
              <a:rPr lang="en-GB" sz="900" b="1" dirty="0">
                <a:latin typeface="Courier"/>
                <a:cs typeface="Courier"/>
              </a:rPr>
              <a:t> {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my ($query, $</a:t>
            </a:r>
            <a:r>
              <a:rPr lang="en-GB" sz="900" b="1" dirty="0" err="1">
                <a:latin typeface="Courier"/>
                <a:cs typeface="Courier"/>
              </a:rPr>
              <a:t>pathinfo</a:t>
            </a:r>
            <a:r>
              <a:rPr lang="en-GB" sz="900" b="1" dirty="0">
                <a:latin typeface="Courier"/>
                <a:cs typeface="Courier"/>
              </a:rPr>
              <a:t>, $</a:t>
            </a:r>
            <a:r>
              <a:rPr lang="en-GB" sz="900" b="1" dirty="0" err="1">
                <a:latin typeface="Courier"/>
                <a:cs typeface="Courier"/>
              </a:rPr>
              <a:t>dbh</a:t>
            </a:r>
            <a:r>
              <a:rPr lang="en-GB" sz="900" b="1" dirty="0">
                <a:latin typeface="Courier"/>
                <a:cs typeface="Courier"/>
              </a:rPr>
              <a:t>) = @_;</a:t>
            </a:r>
            <a:br>
              <a:rPr lang="en-GB" sz="900" b="1" dirty="0">
                <a:latin typeface="Courier"/>
                <a:cs typeface="Courier"/>
              </a:rPr>
            </a:b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my $</a:t>
            </a:r>
            <a:r>
              <a:rPr lang="en-GB" sz="900" b="1" dirty="0" err="1">
                <a:latin typeface="Courier"/>
                <a:cs typeface="Courier"/>
              </a:rPr>
              <a:t>login_email</a:t>
            </a:r>
            <a:r>
              <a:rPr lang="en-GB" sz="900" b="1" dirty="0">
                <a:latin typeface="Courier"/>
                <a:cs typeface="Courier"/>
              </a:rPr>
              <a:t> = $query-&gt;</a:t>
            </a:r>
            <a:r>
              <a:rPr lang="en-GB" sz="900" b="1" dirty="0" err="1">
                <a:latin typeface="Courier"/>
                <a:cs typeface="Courier"/>
              </a:rPr>
              <a:t>param</a:t>
            </a:r>
            <a:r>
              <a:rPr lang="en-GB" sz="900" b="1" dirty="0">
                <a:latin typeface="Courier"/>
                <a:cs typeface="Courier"/>
              </a:rPr>
              <a:t>($AUTH_USER_FIELD);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my $</a:t>
            </a:r>
            <a:r>
              <a:rPr lang="en-GB" sz="900" b="1" dirty="0" err="1">
                <a:latin typeface="Courier"/>
                <a:cs typeface="Courier"/>
              </a:rPr>
              <a:t>login_pass</a:t>
            </a:r>
            <a:r>
              <a:rPr lang="en-GB" sz="900" b="1" dirty="0">
                <a:latin typeface="Courier"/>
                <a:cs typeface="Courier"/>
              </a:rPr>
              <a:t> = $query-&gt;</a:t>
            </a:r>
            <a:r>
              <a:rPr lang="en-GB" sz="900" b="1" dirty="0" err="1">
                <a:latin typeface="Courier"/>
                <a:cs typeface="Courier"/>
              </a:rPr>
              <a:t>param</a:t>
            </a:r>
            <a:r>
              <a:rPr lang="en-GB" sz="900" b="1" dirty="0">
                <a:latin typeface="Courier"/>
                <a:cs typeface="Courier"/>
              </a:rPr>
              <a:t>($AUTH_PASSWORD_FIELD);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my ($statement,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, $id, $login, $</a:t>
            </a:r>
            <a:r>
              <a:rPr lang="en-GB" sz="900" b="1" dirty="0" err="1">
                <a:latin typeface="Courier"/>
                <a:cs typeface="Courier"/>
              </a:rPr>
              <a:t>admin_level</a:t>
            </a:r>
            <a:r>
              <a:rPr lang="en-GB" sz="900" b="1" dirty="0">
                <a:latin typeface="Courier"/>
                <a:cs typeface="Courier"/>
              </a:rPr>
              <a:t>, $cookie);</a:t>
            </a:r>
            <a:br>
              <a:rPr lang="en-GB" sz="900" b="1" dirty="0">
                <a:latin typeface="Courier"/>
                <a:cs typeface="Courier"/>
              </a:rPr>
            </a:b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$statement = </a:t>
            </a:r>
            <a:r>
              <a:rPr lang="en-GB" sz="900" b="1" dirty="0" err="1">
                <a:latin typeface="Courier"/>
                <a:cs typeface="Courier"/>
              </a:rPr>
              <a:t>qq</a:t>
            </a:r>
            <a:r>
              <a:rPr lang="en-GB" sz="900" b="1" dirty="0">
                <a:latin typeface="Courier"/>
                <a:cs typeface="Courier"/>
              </a:rPr>
              <a:t>{SELECT id FROM $AUTH_DB_TABLE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WHERE $AUTH_USER_FIELD = '$</a:t>
            </a:r>
            <a:r>
              <a:rPr lang="en-GB" sz="900" b="1" dirty="0" err="1">
                <a:latin typeface="Courier"/>
                <a:cs typeface="Courier"/>
              </a:rPr>
              <a:t>login_email</a:t>
            </a:r>
            <a:r>
              <a:rPr lang="en-GB" sz="900" b="1" dirty="0">
                <a:latin typeface="Courier"/>
                <a:cs typeface="Courier"/>
              </a:rPr>
              <a:t>'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    AND $AUTH_PASSWORD_FIELD = '$</a:t>
            </a:r>
            <a:r>
              <a:rPr lang="en-GB" sz="900" b="1" dirty="0" err="1">
                <a:latin typeface="Courier"/>
                <a:cs typeface="Courier"/>
              </a:rPr>
              <a:t>login_pass</a:t>
            </a:r>
            <a:r>
              <a:rPr lang="en-GB" sz="900" b="1" dirty="0">
                <a:latin typeface="Courier"/>
                <a:cs typeface="Courier"/>
              </a:rPr>
              <a:t>'};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 = $</a:t>
            </a:r>
            <a:r>
              <a:rPr lang="en-GB" sz="900" b="1" dirty="0" err="1">
                <a:latin typeface="Courier"/>
                <a:cs typeface="Courier"/>
              </a:rPr>
              <a:t>dbh</a:t>
            </a:r>
            <a:r>
              <a:rPr lang="en-GB" sz="900" b="1" dirty="0">
                <a:latin typeface="Courier"/>
                <a:cs typeface="Courier"/>
              </a:rPr>
              <a:t>-&gt;prepare($statement);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-&gt;execute or die("Unable to execute $statement", $</a:t>
            </a:r>
            <a:r>
              <a:rPr lang="en-GB" sz="900" b="1" dirty="0" err="1">
                <a:latin typeface="Courier"/>
                <a:cs typeface="Courier"/>
              </a:rPr>
              <a:t>dbh</a:t>
            </a:r>
            <a:r>
              <a:rPr lang="en-GB" sz="900" b="1" dirty="0">
                <a:latin typeface="Courier"/>
                <a:cs typeface="Courier"/>
              </a:rPr>
              <a:t>-&gt;</a:t>
            </a:r>
            <a:r>
              <a:rPr lang="en-GB" sz="900" b="1" dirty="0" err="1">
                <a:latin typeface="Courier"/>
                <a:cs typeface="Courier"/>
              </a:rPr>
              <a:t>errstr</a:t>
            </a:r>
            <a:r>
              <a:rPr lang="en-GB" sz="900" b="1" dirty="0">
                <a:latin typeface="Courier"/>
                <a:cs typeface="Courier"/>
              </a:rPr>
              <a:t>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-&gt;finish;</a:t>
            </a:r>
            <a:br>
              <a:rPr lang="en-GB" sz="900" b="1" dirty="0">
                <a:latin typeface="Courier"/>
                <a:cs typeface="Courier"/>
              </a:rPr>
            </a:b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# get the count of rows in the database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# $x is the row count going forwards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if ($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-&gt;rows </a:t>
            </a:r>
            <a:r>
              <a:rPr lang="en-GB" sz="900" b="1" dirty="0" err="1">
                <a:latin typeface="Courier"/>
                <a:cs typeface="Courier"/>
              </a:rPr>
              <a:t>eq</a:t>
            </a:r>
            <a:r>
              <a:rPr lang="en-GB" sz="900" b="1" dirty="0">
                <a:latin typeface="Courier"/>
                <a:cs typeface="Courier"/>
              </a:rPr>
              <a:t> 0) {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</a:t>
            </a:r>
            <a:r>
              <a:rPr lang="en-GB" sz="900" b="1" dirty="0" err="1">
                <a:latin typeface="Courier"/>
                <a:cs typeface="Courier"/>
              </a:rPr>
              <a:t>ChangingPages</a:t>
            </a:r>
            <a:r>
              <a:rPr lang="en-GB" sz="900" b="1" dirty="0">
                <a:latin typeface="Courier"/>
                <a:cs typeface="Courier"/>
              </a:rPr>
              <a:t>-&gt;</a:t>
            </a:r>
            <a:r>
              <a:rPr lang="en-GB" sz="900" b="1" dirty="0" err="1">
                <a:latin typeface="Courier"/>
                <a:cs typeface="Courier"/>
              </a:rPr>
              <a:t>fetch_page</a:t>
            </a:r>
            <a:r>
              <a:rPr lang="en-GB" sz="900" b="1" dirty="0">
                <a:latin typeface="Courier"/>
                <a:cs typeface="Courier"/>
              </a:rPr>
              <a:t>(APP_OPTIONS =&gt; \%APP_OPTIONS,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	  QUERY =&gt; $query,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	  FILE_NAME =&gt; $</a:t>
            </a:r>
            <a:r>
              <a:rPr lang="en-GB" sz="900" b="1" dirty="0" err="1">
                <a:latin typeface="Courier"/>
                <a:cs typeface="Courier"/>
              </a:rPr>
              <a:t>pathinfo</a:t>
            </a:r>
            <a:r>
              <a:rPr lang="en-GB" sz="900" b="1" dirty="0">
                <a:latin typeface="Courier"/>
                <a:cs typeface="Courier"/>
              </a:rPr>
              <a:t> . $query-&gt;</a:t>
            </a:r>
            <a:r>
              <a:rPr lang="en-GB" sz="900" b="1" dirty="0" err="1">
                <a:latin typeface="Courier"/>
                <a:cs typeface="Courier"/>
              </a:rPr>
              <a:t>param</a:t>
            </a:r>
            <a:r>
              <a:rPr lang="en-GB" sz="900" b="1" dirty="0">
                <a:latin typeface="Courier"/>
                <a:cs typeface="Courier"/>
              </a:rPr>
              <a:t>('_</a:t>
            </a:r>
            <a:r>
              <a:rPr lang="en-GB" sz="900" b="1" dirty="0" err="1">
                <a:latin typeface="Courier"/>
                <a:cs typeface="Courier"/>
              </a:rPr>
              <a:t>error_page</a:t>
            </a:r>
            <a:r>
              <a:rPr lang="en-GB" sz="900" b="1" dirty="0">
                <a:latin typeface="Courier"/>
                <a:cs typeface="Courier"/>
              </a:rPr>
              <a:t>'),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	  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return;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}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$statement = </a:t>
            </a:r>
            <a:r>
              <a:rPr lang="en-GB" sz="900" b="1" dirty="0" err="1">
                <a:latin typeface="Courier"/>
                <a:cs typeface="Courier"/>
              </a:rPr>
              <a:t>qq</a:t>
            </a:r>
            <a:r>
              <a:rPr lang="en-GB" sz="900" b="1" dirty="0">
                <a:latin typeface="Courier"/>
                <a:cs typeface="Courier"/>
              </a:rPr>
              <a:t>{ SELECT id, $AUTH_USER_FIELD, </a:t>
            </a:r>
            <a:r>
              <a:rPr lang="en-GB" sz="900" b="1" dirty="0" err="1">
                <a:latin typeface="Courier"/>
                <a:cs typeface="Courier"/>
              </a:rPr>
              <a:t>admin_level</a:t>
            </a:r>
            <a:r>
              <a:rPr lang="en-GB" sz="900" b="1" dirty="0">
                <a:latin typeface="Courier"/>
                <a:cs typeface="Courier"/>
              </a:rPr>
              <a:t> FROM $AUTH_DB_TABLE WHERE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 $AUTH_USER_FIELD = '$</a:t>
            </a:r>
            <a:r>
              <a:rPr lang="en-GB" sz="900" b="1" dirty="0" err="1">
                <a:latin typeface="Courier"/>
                <a:cs typeface="Courier"/>
              </a:rPr>
              <a:t>login_email</a:t>
            </a:r>
            <a:r>
              <a:rPr lang="en-GB" sz="900" b="1" dirty="0">
                <a:latin typeface="Courier"/>
                <a:cs typeface="Courier"/>
              </a:rPr>
              <a:t>'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     AND $AUTH_PASSWORD_FIELD = '$</a:t>
            </a:r>
            <a:r>
              <a:rPr lang="en-GB" sz="900" b="1" dirty="0" err="1">
                <a:latin typeface="Courier"/>
                <a:cs typeface="Courier"/>
              </a:rPr>
              <a:t>login_pass</a:t>
            </a:r>
            <a:r>
              <a:rPr lang="en-GB" sz="900" b="1" dirty="0">
                <a:latin typeface="Courier"/>
                <a:cs typeface="Courier"/>
              </a:rPr>
              <a:t>'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	 AND (TO_DAYS(NOW()) - TO_DAYS(</a:t>
            </a:r>
            <a:r>
              <a:rPr lang="en-GB" sz="900" b="1" dirty="0" err="1">
                <a:latin typeface="Courier"/>
                <a:cs typeface="Courier"/>
              </a:rPr>
              <a:t>last_mod_pwd</a:t>
            </a:r>
            <a:r>
              <a:rPr lang="en-GB" sz="900" b="1" dirty="0">
                <a:latin typeface="Courier"/>
                <a:cs typeface="Courier"/>
              </a:rPr>
              <a:t>))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			     &lt; $MAX_PASSWORD_EXPIRY };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 = $</a:t>
            </a:r>
            <a:r>
              <a:rPr lang="en-GB" sz="900" b="1" dirty="0" err="1">
                <a:latin typeface="Courier"/>
                <a:cs typeface="Courier"/>
              </a:rPr>
              <a:t>dbh</a:t>
            </a:r>
            <a:r>
              <a:rPr lang="en-GB" sz="900" b="1" dirty="0">
                <a:latin typeface="Courier"/>
                <a:cs typeface="Courier"/>
              </a:rPr>
              <a:t>-&gt;prepare($statement);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-&gt;execute or die("Unable to execute $statement", $</a:t>
            </a:r>
            <a:r>
              <a:rPr lang="en-GB" sz="900" b="1" dirty="0" err="1">
                <a:latin typeface="Courier"/>
                <a:cs typeface="Courier"/>
              </a:rPr>
              <a:t>dbh</a:t>
            </a:r>
            <a:r>
              <a:rPr lang="en-GB" sz="900" b="1" dirty="0">
                <a:latin typeface="Courier"/>
                <a:cs typeface="Courier"/>
              </a:rPr>
              <a:t>-&gt;</a:t>
            </a:r>
            <a:r>
              <a:rPr lang="en-GB" sz="900" b="1" dirty="0" err="1">
                <a:latin typeface="Courier"/>
                <a:cs typeface="Courier"/>
              </a:rPr>
              <a:t>errstr</a:t>
            </a:r>
            <a:r>
              <a:rPr lang="en-GB" sz="900" b="1" dirty="0">
                <a:latin typeface="Courier"/>
                <a:cs typeface="Courier"/>
              </a:rPr>
              <a:t>);</a:t>
            </a:r>
            <a:br>
              <a:rPr lang="en-GB" sz="900" b="1" dirty="0">
                <a:latin typeface="Courier"/>
                <a:cs typeface="Courier"/>
              </a:rPr>
            </a:b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if ($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-&gt;rows </a:t>
            </a:r>
            <a:r>
              <a:rPr lang="en-GB" sz="900" b="1" dirty="0" err="1">
                <a:latin typeface="Courier"/>
                <a:cs typeface="Courier"/>
              </a:rPr>
              <a:t>eq</a:t>
            </a:r>
            <a:r>
              <a:rPr lang="en-GB" sz="900" b="1" dirty="0">
                <a:latin typeface="Courier"/>
                <a:cs typeface="Courier"/>
              </a:rPr>
              <a:t> 0) {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-&gt;finish;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&amp;</a:t>
            </a:r>
            <a:r>
              <a:rPr lang="en-GB" sz="900" b="1" dirty="0" err="1">
                <a:latin typeface="Courier"/>
                <a:cs typeface="Courier"/>
              </a:rPr>
              <a:t>display_change_passwd</a:t>
            </a:r>
            <a:r>
              <a:rPr lang="en-GB" sz="900" b="1" dirty="0">
                <a:latin typeface="Courier"/>
                <a:cs typeface="Courier"/>
              </a:rPr>
              <a:t>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	return;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} 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</a:t>
            </a:r>
            <a:r>
              <a:rPr lang="en-GB" sz="900" b="1" dirty="0" err="1">
                <a:latin typeface="Courier"/>
                <a:cs typeface="Courier"/>
              </a:rPr>
              <a:t>bind_columns</a:t>
            </a:r>
            <a:r>
              <a:rPr lang="en-GB" sz="900" b="1" dirty="0">
                <a:latin typeface="Courier"/>
                <a:cs typeface="Courier"/>
              </a:rPr>
              <a:t>(</a:t>
            </a:r>
            <a:r>
              <a:rPr lang="en-GB" sz="900" b="1" dirty="0" err="1">
                <a:latin typeface="Courier"/>
                <a:cs typeface="Courier"/>
              </a:rPr>
              <a:t>undef</a:t>
            </a:r>
            <a:r>
              <a:rPr lang="en-GB" sz="900" b="1" dirty="0">
                <a:latin typeface="Courier"/>
                <a:cs typeface="Courier"/>
              </a:rPr>
              <a:t>, \$id, \$login, \$</a:t>
            </a:r>
            <a:r>
              <a:rPr lang="en-GB" sz="900" b="1" dirty="0" err="1">
                <a:latin typeface="Courier"/>
                <a:cs typeface="Courier"/>
              </a:rPr>
              <a:t>admin_level</a:t>
            </a:r>
            <a:r>
              <a:rPr lang="en-GB" sz="900" b="1" dirty="0">
                <a:latin typeface="Courier"/>
                <a:cs typeface="Courier"/>
              </a:rPr>
              <a:t>);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-&gt;fetch;</a:t>
            </a:r>
            <a:br>
              <a:rPr lang="en-GB" sz="900" b="1" dirty="0">
                <a:latin typeface="Courier"/>
                <a:cs typeface="Courier"/>
              </a:rPr>
            </a:br>
            <a:r>
              <a:rPr lang="en-GB" sz="900" b="1" dirty="0">
                <a:latin typeface="Courier"/>
                <a:cs typeface="Courier"/>
              </a:rPr>
              <a:t>    $</a:t>
            </a:r>
            <a:r>
              <a:rPr lang="en-GB" sz="900" b="1" dirty="0" err="1">
                <a:latin typeface="Courier"/>
                <a:cs typeface="Courier"/>
              </a:rPr>
              <a:t>sth</a:t>
            </a:r>
            <a:r>
              <a:rPr lang="en-GB" sz="900" b="1" dirty="0">
                <a:latin typeface="Courier"/>
                <a:cs typeface="Courier"/>
              </a:rPr>
              <a:t>-&gt;finish;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84220" y="-67933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30EA32"/>
                </a:solidFill>
              </a:rPr>
              <a:t>So what could we do with this?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897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34"/>
    </mc:Choice>
    <mc:Fallback xmlns="">
      <p:transition xmlns:p14="http://schemas.microsoft.com/office/powerpoint/2010/main" spd="slow" advTm="23183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herkins-620_620x350_81478162225.jpg"/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60403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rgbClr val="30EA32"/>
                </a:solidFill>
              </a:rPr>
              <a:t>We could write some</a:t>
            </a:r>
            <a:br>
              <a:rPr lang="en-GB" dirty="0">
                <a:solidFill>
                  <a:srgbClr val="30EA32"/>
                </a:solidFill>
              </a:rPr>
            </a:br>
            <a:r>
              <a:rPr lang="en-GB" dirty="0">
                <a:solidFill>
                  <a:srgbClr val="30EA32"/>
                </a:solidFill>
              </a:rPr>
              <a:t>high-level tests in Gherkin</a:t>
            </a:r>
          </a:p>
        </p:txBody>
      </p:sp>
      <p:sp>
        <p:nvSpPr>
          <p:cNvPr id="4" name="Rectangle 3"/>
          <p:cNvSpPr/>
          <p:nvPr/>
        </p:nvSpPr>
        <p:spPr>
          <a:xfrm>
            <a:off x="394740" y="2286347"/>
            <a:ext cx="648003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Given </a:t>
            </a:r>
            <a:r>
              <a:rPr lang="en-GB" dirty="0"/>
              <a:t>I visit the login page</a:t>
            </a:r>
          </a:p>
          <a:p>
            <a:r>
              <a:rPr lang="en-GB" dirty="0"/>
              <a:t>  </a:t>
            </a:r>
            <a:r>
              <a:rPr lang="en-GB" b="1" dirty="0"/>
              <a:t>And </a:t>
            </a:r>
            <a:r>
              <a:rPr lang="en-GB" dirty="0"/>
              <a:t>I enter a valid username</a:t>
            </a:r>
          </a:p>
          <a:p>
            <a:r>
              <a:rPr lang="en-GB" dirty="0"/>
              <a:t>  </a:t>
            </a:r>
            <a:r>
              <a:rPr lang="en-GB" b="1" dirty="0"/>
              <a:t>And </a:t>
            </a:r>
            <a:r>
              <a:rPr lang="en-GB" dirty="0"/>
              <a:t>I enter a valid password</a:t>
            </a:r>
          </a:p>
          <a:p>
            <a:r>
              <a:rPr lang="en-GB" b="1" dirty="0"/>
              <a:t>When </a:t>
            </a:r>
            <a:r>
              <a:rPr lang="en-GB" dirty="0"/>
              <a:t>I click the login button</a:t>
            </a:r>
          </a:p>
          <a:p>
            <a:r>
              <a:rPr lang="en-GB" b="1" dirty="0"/>
              <a:t>Then </a:t>
            </a:r>
            <a:r>
              <a:rPr lang="en-GB" dirty="0"/>
              <a:t>I am taken to the home page</a:t>
            </a:r>
          </a:p>
          <a:p>
            <a:endParaRPr lang="en-GB" dirty="0"/>
          </a:p>
          <a:p>
            <a:r>
              <a:rPr lang="en-GB" b="1" dirty="0"/>
              <a:t>Given </a:t>
            </a:r>
            <a:r>
              <a:rPr lang="en-GB" dirty="0"/>
              <a:t>My user login password has expired</a:t>
            </a:r>
          </a:p>
          <a:p>
            <a:r>
              <a:rPr lang="en-GB" dirty="0"/>
              <a:t>  </a:t>
            </a:r>
            <a:r>
              <a:rPr lang="en-GB" b="1" dirty="0"/>
              <a:t>And </a:t>
            </a:r>
            <a:r>
              <a:rPr lang="en-GB" dirty="0"/>
              <a:t>I visit the login page</a:t>
            </a:r>
          </a:p>
          <a:p>
            <a:r>
              <a:rPr lang="en-GB" dirty="0"/>
              <a:t>  </a:t>
            </a:r>
            <a:r>
              <a:rPr lang="en-GB" b="1" dirty="0"/>
              <a:t>And </a:t>
            </a:r>
            <a:r>
              <a:rPr lang="en-GB" dirty="0"/>
              <a:t>I enter a valid username</a:t>
            </a:r>
          </a:p>
          <a:p>
            <a:r>
              <a:rPr lang="en-GB" dirty="0"/>
              <a:t>  </a:t>
            </a:r>
            <a:r>
              <a:rPr lang="en-GB" b="1" dirty="0"/>
              <a:t>And </a:t>
            </a:r>
            <a:r>
              <a:rPr lang="en-GB" dirty="0"/>
              <a:t>I enter a valid password</a:t>
            </a:r>
          </a:p>
          <a:p>
            <a:r>
              <a:rPr lang="en-GB" b="1" dirty="0"/>
              <a:t>When </a:t>
            </a:r>
            <a:r>
              <a:rPr lang="en-GB" dirty="0"/>
              <a:t>I click the login button</a:t>
            </a:r>
          </a:p>
          <a:p>
            <a:r>
              <a:rPr lang="en-GB" b="1" dirty="0"/>
              <a:t>Then </a:t>
            </a:r>
            <a:r>
              <a:rPr lang="en-GB" dirty="0"/>
              <a:t>I am taken to the change password page</a:t>
            </a:r>
          </a:p>
          <a:p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5007372" y="2065922"/>
            <a:ext cx="4572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GB" dirty="0"/>
          </a:p>
          <a:p>
            <a:r>
              <a:rPr lang="en-GB" b="1" dirty="0"/>
              <a:t>Given </a:t>
            </a:r>
            <a:r>
              <a:rPr lang="en-GB" dirty="0"/>
              <a:t>I visit the login page</a:t>
            </a:r>
          </a:p>
          <a:p>
            <a:r>
              <a:rPr lang="en-GB" dirty="0"/>
              <a:t>  </a:t>
            </a:r>
            <a:r>
              <a:rPr lang="en-GB" b="1" dirty="0"/>
              <a:t>And </a:t>
            </a:r>
            <a:r>
              <a:rPr lang="en-GB" dirty="0"/>
              <a:t>I enter an invalid username</a:t>
            </a:r>
          </a:p>
          <a:p>
            <a:r>
              <a:rPr lang="en-GB" dirty="0"/>
              <a:t>  </a:t>
            </a:r>
            <a:r>
              <a:rPr lang="en-GB" b="1" dirty="0"/>
              <a:t>And </a:t>
            </a:r>
            <a:r>
              <a:rPr lang="en-GB" dirty="0"/>
              <a:t>I enter a valid password</a:t>
            </a:r>
          </a:p>
          <a:p>
            <a:r>
              <a:rPr lang="en-GB" b="1" dirty="0"/>
              <a:t>When </a:t>
            </a:r>
            <a:r>
              <a:rPr lang="en-GB" dirty="0"/>
              <a:t>I click the login button</a:t>
            </a:r>
          </a:p>
          <a:p>
            <a:r>
              <a:rPr lang="en-GB" b="1" dirty="0"/>
              <a:t>Then </a:t>
            </a:r>
            <a:r>
              <a:rPr lang="en-GB" dirty="0"/>
              <a:t>I am taken to the login failed page</a:t>
            </a:r>
          </a:p>
          <a:p>
            <a:endParaRPr lang="en-GB" dirty="0"/>
          </a:p>
          <a:p>
            <a:r>
              <a:rPr lang="en-GB" b="1" dirty="0"/>
              <a:t>Given </a:t>
            </a:r>
            <a:r>
              <a:rPr lang="en-GB" dirty="0"/>
              <a:t>I visit the login page</a:t>
            </a:r>
          </a:p>
          <a:p>
            <a:r>
              <a:rPr lang="en-GB" dirty="0"/>
              <a:t>  </a:t>
            </a:r>
            <a:r>
              <a:rPr lang="en-GB" b="1" dirty="0"/>
              <a:t>And </a:t>
            </a:r>
            <a:r>
              <a:rPr lang="en-GB" dirty="0"/>
              <a:t>I enter a valid username</a:t>
            </a:r>
          </a:p>
          <a:p>
            <a:r>
              <a:rPr lang="en-GB" dirty="0"/>
              <a:t>  </a:t>
            </a:r>
            <a:r>
              <a:rPr lang="en-GB" b="1" dirty="0"/>
              <a:t>And </a:t>
            </a:r>
            <a:r>
              <a:rPr lang="en-GB" dirty="0"/>
              <a:t>I enter an invalid password</a:t>
            </a:r>
          </a:p>
          <a:p>
            <a:r>
              <a:rPr lang="en-GB" b="1" dirty="0"/>
              <a:t>When </a:t>
            </a:r>
            <a:r>
              <a:rPr lang="en-GB" dirty="0"/>
              <a:t>I click the login button</a:t>
            </a:r>
          </a:p>
          <a:p>
            <a:r>
              <a:rPr lang="en-GB" b="1" dirty="0"/>
              <a:t>Then </a:t>
            </a:r>
            <a:r>
              <a:rPr lang="en-GB" dirty="0"/>
              <a:t>I am taken to the login failed page</a:t>
            </a:r>
          </a:p>
        </p:txBody>
      </p:sp>
    </p:spTree>
    <p:extLst>
      <p:ext uri="{BB962C8B-B14F-4D97-AF65-F5344CB8AC3E}">
        <p14:creationId xmlns:p14="http://schemas.microsoft.com/office/powerpoint/2010/main" val="31441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rgbClr val="30EA32"/>
                </a:solidFill>
              </a:rPr>
              <a:t>We could extract domain functionality into classes with tests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06" y="1791509"/>
            <a:ext cx="4907519" cy="482815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94" y="1657307"/>
            <a:ext cx="3476106" cy="2507762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78" y="4779287"/>
            <a:ext cx="4294901" cy="1768489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24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62119" y="920056"/>
            <a:ext cx="6457055" cy="5632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sub 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check_login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{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my ($query,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pathinfo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,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dbh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) = @_;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my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login_email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= $query-&gt;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param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($AUTH_USER_FIELD);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my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login_pass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= $query-&gt;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param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($AUTH_PASSWORD_FIELD);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my ($statement,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, $id, $login,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admin_level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, $cookie);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$statement = 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qq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{SELECT id FROM $AUTH_DB_TABLE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		WHERE $AUTH_USER_FIELD = '$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login_email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' 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		    AND $AUTH_PASSWORD_FIELD = '$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login_pass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'};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=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dbh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-&gt;prepare($statement);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-&gt;execute or die("Unable to execute $statement",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dbh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errstr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);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-&gt;finish;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# get the count of rows in the database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# $x is the row count going forwards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if ($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-&gt;rows 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eq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0) {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ChangingPages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fetch_page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(APP_OPTIONS =&gt; \%APP_OPTIONS, 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			  QUERY =&gt; $query, 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			  FILE_NAME =&gt;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pathinfo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. $query-&gt;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param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('_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error_page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'),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			  );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return;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} 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$statement = 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qq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{ SELECT id, $AUTH_USER_FIELD, 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admin_level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FROM $AUTH_DB_TABLE WHERE 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		 $AUTH_USER_FIELD = '$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login_email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'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		     AND $AUTH_PASSWORD_FIELD = '$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login_pass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'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			 AND (TO_DAYS(NOW()) - TO_DAYS(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last_mod_pwd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)) 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			     &lt; $MAX_PASSWORD_EXPIRY };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=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dbh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-&gt;prepare($statement);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-&gt;execute or die("Unable to execute $statement",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dbh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errstr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);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if ($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-&gt;rows 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eq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0) {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-&gt;finish;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&amp;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display_change_passwd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	return;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} 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bind_columns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(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undef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, \$id, \$login, \$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admin_level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);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-&gt;fetch;</a:t>
            </a:r>
            <a:b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</a:b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    $</a:t>
            </a:r>
            <a:r>
              <a:rPr lang="en-GB" sz="900" dirty="0" err="1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sth</a:t>
            </a:r>
            <a:r>
              <a:rPr lang="en-GB" sz="900" dirty="0">
                <a:solidFill>
                  <a:schemeClr val="tx1">
                    <a:lumMod val="85000"/>
                  </a:schemeClr>
                </a:solidFill>
                <a:latin typeface="Courier"/>
                <a:cs typeface="Courier"/>
              </a:rPr>
              <a:t>-&gt;finish;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rgbClr val="30EA32"/>
                </a:solidFill>
              </a:rPr>
              <a:t>We can end up </a:t>
            </a:r>
            <a:br>
              <a:rPr lang="en-GB" dirty="0">
                <a:solidFill>
                  <a:srgbClr val="30EA32"/>
                </a:solidFill>
              </a:rPr>
            </a:br>
            <a:r>
              <a:rPr lang="en-GB" dirty="0">
                <a:solidFill>
                  <a:srgbClr val="30EA32"/>
                </a:solidFill>
              </a:rPr>
              <a:t>with more readable code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319" y="2539916"/>
            <a:ext cx="5374608" cy="2906600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16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3EE810-0E52-5848-A2D8-529F0B4CBB1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9000"/>
          </a:blip>
          <a:stretch>
            <a:fillRect/>
          </a:stretch>
        </p:blipFill>
        <p:spPr>
          <a:xfrm>
            <a:off x="0" y="780370"/>
            <a:ext cx="9252857" cy="60143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01164-DBC6-684A-A769-2C26F204D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30EA32"/>
                </a:solidFill>
              </a:rPr>
              <a:t>Take on Technical Debt </a:t>
            </a:r>
            <a:r>
              <a:rPr lang="en-US" i="1" dirty="0">
                <a:solidFill>
                  <a:srgbClr val="30EA32"/>
                </a:solidFill>
              </a:rPr>
              <a:t>knowingly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82CBA-A12C-044E-95D1-B661778CF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It’s about knowing what the risks are</a:t>
            </a:r>
          </a:p>
          <a:p>
            <a:r>
              <a:rPr lang="en-US" dirty="0"/>
              <a:t>Keep a Tech Debt Wall</a:t>
            </a:r>
          </a:p>
          <a:p>
            <a:r>
              <a:rPr lang="en-US" dirty="0"/>
              <a:t>Note down any technical debt you accrue as you develop</a:t>
            </a:r>
          </a:p>
          <a:p>
            <a:r>
              <a:rPr lang="en-US" dirty="0"/>
              <a:t>Consider the risk of postponing resolution vs the cost of sorting now</a:t>
            </a:r>
          </a:p>
          <a:p>
            <a:r>
              <a:rPr lang="en-US" dirty="0"/>
              <a:t>Don’t engineer the future: resolve in the next iteration</a:t>
            </a:r>
          </a:p>
          <a:p>
            <a:r>
              <a:rPr lang="en-US" dirty="0"/>
              <a:t>Regularly review the Tech Debt Wall</a:t>
            </a:r>
          </a:p>
          <a:p>
            <a:r>
              <a:rPr lang="en-GB" dirty="0"/>
              <a:t>Categorise</a:t>
            </a:r>
            <a:r>
              <a:rPr lang="en-US" dirty="0"/>
              <a:t> the debt on the wall</a:t>
            </a:r>
          </a:p>
          <a:p>
            <a:r>
              <a:rPr lang="en-US" dirty="0"/>
              <a:t>Take highest risk technical debt into backlog and resolve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7B7A4-E2C5-D844-ABE5-6818EB86E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EA32"/>
                </a:solidFill>
              </a:rPr>
              <a:t>Tech Debt Wall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CF1FA-6FC1-BB42-86C3-2C719DE3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38" y="1330779"/>
            <a:ext cx="8488323" cy="46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4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nger_Sargent,_John_-_Atlas_and_the_Hesperides_-_1925.jpg"/>
          <p:cNvPicPr>
            <a:picLocks noChangeAspect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7957"/>
            <a:ext cx="9144000" cy="929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595" y="0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30EA32"/>
                </a:solidFill>
              </a:rPr>
              <a:t>What the business can do to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Understand that it will take time to sort out.</a:t>
            </a:r>
          </a:p>
          <a:p>
            <a:r>
              <a:rPr lang="en-GB" dirty="0"/>
              <a:t>Ensure the product pipeline accounts for it.</a:t>
            </a:r>
          </a:p>
          <a:p>
            <a:r>
              <a:rPr lang="en-GB" dirty="0"/>
              <a:t>Support training and coaching for the team.</a:t>
            </a:r>
          </a:p>
          <a:p>
            <a:r>
              <a:rPr lang="en-GB" dirty="0"/>
              <a:t>Create a safe environment.</a:t>
            </a:r>
          </a:p>
          <a:p>
            <a:r>
              <a:rPr lang="en-GB" dirty="0"/>
              <a:t>Alleviate pressures.</a:t>
            </a:r>
          </a:p>
          <a:p>
            <a:r>
              <a:rPr lang="en-GB" dirty="0"/>
              <a:t>Appreciate that </a:t>
            </a:r>
          </a:p>
          <a:p>
            <a:pPr lvl="1"/>
            <a:r>
              <a:rPr lang="en-GB" dirty="0"/>
              <a:t>some people will be more resistant to change.</a:t>
            </a:r>
          </a:p>
          <a:p>
            <a:pPr lvl="1"/>
            <a:r>
              <a:rPr lang="en-GB" dirty="0"/>
              <a:t>people learn in different ways </a:t>
            </a:r>
          </a:p>
          <a:p>
            <a:pPr lvl="1"/>
            <a:r>
              <a:rPr lang="en-GB" dirty="0"/>
              <a:t>people learn at different speeds.</a:t>
            </a:r>
          </a:p>
          <a:p>
            <a:pPr lvl="1"/>
            <a:r>
              <a:rPr lang="en-GB" dirty="0"/>
              <a:t>some people will not (want to) change.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812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xmlns:p14="http://schemas.microsoft.com/office/powerpoint/2010/main"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known-1.jpeg"/>
          <p:cNvPicPr>
            <a:picLocks noChangeAspect="1"/>
          </p:cNvPicPr>
          <p:nvPr/>
        </p:nvPicPr>
        <p:blipFill>
          <a:blip r:embed="rId2"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28"/>
            <a:ext cx="9144000" cy="7257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30EA32"/>
                </a:solidFill>
              </a:rPr>
              <a:t>How I learned to love legacy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 </a:t>
            </a:r>
            <a:r>
              <a:rPr lang="en-US" dirty="0" err="1"/>
              <a:t>realised</a:t>
            </a:r>
            <a:r>
              <a:rPr lang="en-US" dirty="0"/>
              <a:t> it’s an asset.</a:t>
            </a:r>
          </a:p>
          <a:p>
            <a:r>
              <a:rPr lang="en-US" dirty="0"/>
              <a:t>I </a:t>
            </a:r>
            <a:r>
              <a:rPr lang="en-US" dirty="0" err="1"/>
              <a:t>realised</a:t>
            </a:r>
            <a:r>
              <a:rPr lang="en-US" dirty="0"/>
              <a:t> it needs caring for, and improving.</a:t>
            </a:r>
          </a:p>
          <a:p>
            <a:r>
              <a:rPr lang="en-US" dirty="0"/>
              <a:t>I </a:t>
            </a:r>
            <a:r>
              <a:rPr lang="en-US" dirty="0" err="1"/>
              <a:t>realised</a:t>
            </a:r>
            <a:r>
              <a:rPr lang="en-US" dirty="0"/>
              <a:t> we shouldn’t blame ourselves or others.</a:t>
            </a:r>
          </a:p>
          <a:p>
            <a:r>
              <a:rPr lang="en-US" dirty="0"/>
              <a:t>I </a:t>
            </a:r>
            <a:r>
              <a:rPr lang="en-US" dirty="0" err="1"/>
              <a:t>realised</a:t>
            </a:r>
            <a:r>
              <a:rPr lang="en-US" dirty="0"/>
              <a:t> we had to own the code.</a:t>
            </a:r>
          </a:p>
          <a:p>
            <a:r>
              <a:rPr lang="en-US" dirty="0"/>
              <a:t>I </a:t>
            </a:r>
            <a:r>
              <a:rPr lang="en-US" dirty="0" err="1"/>
              <a:t>realised</a:t>
            </a:r>
            <a:r>
              <a:rPr lang="en-US" dirty="0"/>
              <a:t> we could have pride about it.</a:t>
            </a:r>
          </a:p>
          <a:p>
            <a:r>
              <a:rPr lang="en-US" dirty="0"/>
              <a:t>I </a:t>
            </a:r>
            <a:r>
              <a:rPr lang="en-US" dirty="0" err="1"/>
              <a:t>realised</a:t>
            </a:r>
            <a:r>
              <a:rPr lang="en-US" dirty="0"/>
              <a:t> we could and had to make it better.</a:t>
            </a:r>
          </a:p>
          <a:p>
            <a:r>
              <a:rPr lang="en-US" dirty="0"/>
              <a:t>I </a:t>
            </a:r>
            <a:r>
              <a:rPr lang="en-US" dirty="0" err="1"/>
              <a:t>realised</a:t>
            </a:r>
            <a:r>
              <a:rPr lang="en-US" dirty="0"/>
              <a:t> the Big Rewrite is tempting, but risky.</a:t>
            </a:r>
          </a:p>
          <a:p>
            <a:r>
              <a:rPr lang="en-US" dirty="0"/>
              <a:t>I </a:t>
            </a:r>
            <a:r>
              <a:rPr lang="en-US" dirty="0" err="1"/>
              <a:t>realised</a:t>
            </a:r>
            <a:r>
              <a:rPr lang="en-US" dirty="0"/>
              <a:t> the right tools &amp; practices really help.</a:t>
            </a:r>
          </a:p>
        </p:txBody>
      </p:sp>
    </p:spTree>
    <p:extLst>
      <p:ext uri="{BB962C8B-B14F-4D97-AF65-F5344CB8AC3E}">
        <p14:creationId xmlns:p14="http://schemas.microsoft.com/office/powerpoint/2010/main" val="23980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"/>
    </mc:Choice>
    <mc:Fallback xmlns="">
      <p:transition xmlns:p14="http://schemas.microsoft.com/office/powerpoint/2010/main" spd="slow" advTm="2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30EA32"/>
                </a:solidFill>
              </a:rPr>
              <a:t>Here’s a list of a few 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i="1" dirty="0"/>
              <a:t>Working Effectively With Legacy Code </a:t>
            </a:r>
            <a:r>
              <a:rPr lang="mr-IN" dirty="0"/>
              <a:t>–</a:t>
            </a:r>
            <a:r>
              <a:rPr lang="en-GB" dirty="0"/>
              <a:t> Michael Feathers (2004)</a:t>
            </a:r>
          </a:p>
          <a:p>
            <a:r>
              <a:rPr lang="en-GB" i="1" dirty="0"/>
              <a:t>Clean Code</a:t>
            </a:r>
            <a:r>
              <a:rPr lang="en-GB" dirty="0"/>
              <a:t> </a:t>
            </a:r>
            <a:r>
              <a:rPr lang="mr-IN" dirty="0"/>
              <a:t>–</a:t>
            </a:r>
            <a:r>
              <a:rPr lang="en-GB" dirty="0"/>
              <a:t> Robert C Martin (2008)</a:t>
            </a:r>
          </a:p>
          <a:p>
            <a:r>
              <a:rPr lang="en-GB" i="1" dirty="0"/>
              <a:t>The Clean Coder </a:t>
            </a:r>
            <a:r>
              <a:rPr lang="mr-IN" dirty="0"/>
              <a:t>–</a:t>
            </a:r>
            <a:r>
              <a:rPr lang="en-GB" dirty="0"/>
              <a:t> Robert C Martin (2011)</a:t>
            </a:r>
          </a:p>
          <a:p>
            <a:r>
              <a:rPr lang="en-GB" i="1" dirty="0"/>
              <a:t>Beyond Legacy Code </a:t>
            </a:r>
            <a:r>
              <a:rPr lang="mr-IN" dirty="0"/>
              <a:t>–</a:t>
            </a:r>
            <a:r>
              <a:rPr lang="en-GB" dirty="0"/>
              <a:t> David Scott Bernstein (2015)</a:t>
            </a:r>
          </a:p>
          <a:p>
            <a:r>
              <a:rPr lang="en-GB" i="1" dirty="0"/>
              <a:t>Lean Software Development</a:t>
            </a:r>
            <a:r>
              <a:rPr lang="en-GB" dirty="0"/>
              <a:t> </a:t>
            </a:r>
            <a:r>
              <a:rPr lang="mr-IN" dirty="0"/>
              <a:t>–</a:t>
            </a:r>
            <a:r>
              <a:rPr lang="en-GB" dirty="0"/>
              <a:t> Mary &amp; Tom </a:t>
            </a:r>
            <a:r>
              <a:rPr lang="en-GB" dirty="0" err="1"/>
              <a:t>Poppendieck</a:t>
            </a:r>
            <a:r>
              <a:rPr lang="en-GB" dirty="0"/>
              <a:t> (2003)</a:t>
            </a:r>
          </a:p>
          <a:p>
            <a:r>
              <a:rPr lang="en-GB" i="1" dirty="0"/>
              <a:t>Refactoring: Improving the Design of Existing Code </a:t>
            </a:r>
            <a:br>
              <a:rPr lang="en-GB" i="1" dirty="0"/>
            </a:br>
            <a:r>
              <a:rPr lang="mr-IN" dirty="0"/>
              <a:t>–</a:t>
            </a:r>
            <a:r>
              <a:rPr lang="en-GB" dirty="0"/>
              <a:t> Martin Fowler, Kent Beck, et al (1999, 2018)</a:t>
            </a:r>
          </a:p>
          <a:p>
            <a:r>
              <a:rPr lang="en-GB" i="1" dirty="0"/>
              <a:t>Refactoring Databases: Evolutionary Database Design </a:t>
            </a:r>
            <a:br>
              <a:rPr lang="en-GB" i="1" dirty="0"/>
            </a:br>
            <a:r>
              <a:rPr lang="mr-IN" dirty="0"/>
              <a:t>–</a:t>
            </a:r>
            <a:r>
              <a:rPr lang="en-GB" dirty="0"/>
              <a:t> Scott J Ambler &amp; </a:t>
            </a:r>
            <a:r>
              <a:rPr lang="en-GB" dirty="0" err="1"/>
              <a:t>Pramod</a:t>
            </a:r>
            <a:r>
              <a:rPr lang="en-GB" dirty="0"/>
              <a:t> J </a:t>
            </a:r>
            <a:r>
              <a:rPr lang="en-GB" dirty="0" err="1"/>
              <a:t>Sadalage</a:t>
            </a:r>
            <a:r>
              <a:rPr lang="en-GB" dirty="0"/>
              <a:t> (2006)</a:t>
            </a:r>
          </a:p>
          <a:p>
            <a:r>
              <a:rPr lang="en-GB" i="1" dirty="0"/>
              <a:t>Head First Design Patterns </a:t>
            </a:r>
            <a:r>
              <a:rPr lang="en-GB" dirty="0"/>
              <a:t>- Eric Freeman, et al (2014)</a:t>
            </a:r>
          </a:p>
          <a:p>
            <a:r>
              <a:rPr lang="en-GB" i="1" dirty="0"/>
              <a:t>Domain-Driven Design: Tackling Complexity in the Heart of Software </a:t>
            </a:r>
            <a:r>
              <a:rPr lang="mr-IN" dirty="0"/>
              <a:t>–</a:t>
            </a:r>
            <a:r>
              <a:rPr lang="en-GB" dirty="0"/>
              <a:t> Eric Evans (2003)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815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9"/>
    </mc:Choice>
    <mc:Fallback xmlns="">
      <p:transition xmlns:p14="http://schemas.microsoft.com/office/powerpoint/2010/main" spd="slow" advTm="2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701678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30EA32"/>
                </a:solidFill>
                <a:latin typeface="Courier"/>
                <a:cs typeface="Courier"/>
              </a:rPr>
              <a:t>STOP RUN.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2171703"/>
            <a:ext cx="6400800" cy="3467097"/>
          </a:xfrm>
        </p:spPr>
        <p:txBody>
          <a:bodyPr>
            <a:normAutofit fontScale="92500" lnSpcReduction="10000"/>
          </a:bodyPr>
          <a:lstStyle/>
          <a:p>
            <a:r>
              <a:rPr lang="cs-CZ" dirty="0" err="1"/>
              <a:t>Thank</a:t>
            </a:r>
            <a:r>
              <a:rPr lang="cs-CZ" dirty="0"/>
              <a:t> </a:t>
            </a:r>
            <a:r>
              <a:rPr lang="cs-CZ" dirty="0" err="1"/>
              <a:t>You</a:t>
            </a:r>
            <a:br>
              <a:rPr lang="cs-CZ" dirty="0"/>
            </a:br>
            <a:endParaRPr lang="cs-CZ" dirty="0"/>
          </a:p>
          <a:p>
            <a:r>
              <a:rPr lang="cs-CZ" dirty="0"/>
              <a:t>07811 671 893</a:t>
            </a:r>
          </a:p>
          <a:p>
            <a:r>
              <a:rPr lang="cs-CZ" dirty="0" err="1"/>
              <a:t>m.harris@elsevier.com</a:t>
            </a:r>
            <a:endParaRPr lang="cs-CZ" dirty="0"/>
          </a:p>
          <a:p>
            <a:r>
              <a:rPr lang="cs-CZ" dirty="0"/>
              <a:t>http</a:t>
            </a:r>
            <a:r>
              <a:rPr lang="en-GB" dirty="0"/>
              <a:t>s</a:t>
            </a:r>
            <a:r>
              <a:rPr lang="cs-CZ" dirty="0"/>
              <a:t>://www.ssrn.com</a:t>
            </a:r>
          </a:p>
          <a:p>
            <a:r>
              <a:rPr lang="cs-CZ" dirty="0"/>
              <a:t>http://</a:t>
            </a:r>
            <a:r>
              <a:rPr lang="cs-CZ" dirty="0" err="1"/>
              <a:t>uk.linkedin.com</a:t>
            </a:r>
            <a:r>
              <a:rPr lang="cs-CZ" dirty="0"/>
              <a:t>/in/</a:t>
            </a:r>
            <a:r>
              <a:rPr lang="cs-CZ" dirty="0" err="1"/>
              <a:t>mbharris</a:t>
            </a:r>
            <a:endParaRPr lang="cs-CZ" dirty="0"/>
          </a:p>
          <a:p>
            <a:r>
              <a:rPr lang="cs-CZ" dirty="0"/>
              <a:t>https://</a:t>
            </a:r>
            <a:r>
              <a:rPr lang="cs-CZ" dirty="0" err="1"/>
              <a:t>github.com</a:t>
            </a:r>
            <a:r>
              <a:rPr lang="cs-CZ" dirty="0"/>
              <a:t>/</a:t>
            </a:r>
            <a:r>
              <a:rPr lang="cs-CZ" dirty="0" err="1"/>
              <a:t>mikebharris</a:t>
            </a:r>
            <a:r>
              <a:rPr lang="cs-CZ" dirty="0"/>
              <a:t>/</a:t>
            </a:r>
          </a:p>
          <a:p>
            <a:endParaRPr lang="cs-CZ" dirty="0"/>
          </a:p>
        </p:txBody>
      </p:sp>
      <p:sp>
        <p:nvSpPr>
          <p:cNvPr id="6" name="TextBox 5"/>
          <p:cNvSpPr txBox="1"/>
          <p:nvPr/>
        </p:nvSpPr>
        <p:spPr>
          <a:xfrm>
            <a:off x="598896" y="6136129"/>
            <a:ext cx="4647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© 2017-2018 Mike Harris under GNU FDL 1.3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309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49"/>
    </mc:Choice>
    <mc:Fallback xmlns="">
      <p:transition xmlns:p14="http://schemas.microsoft.com/office/powerpoint/2010/main" spd="slow" advTm="14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oorplan_zpsa08173ef.jpg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alphaModFix amt="2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0EA32"/>
                </a:solidFill>
              </a:rPr>
              <a:t>The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Introduce myself</a:t>
            </a:r>
          </a:p>
          <a:p>
            <a:r>
              <a:rPr lang="en-US" dirty="0"/>
              <a:t>Legacy code</a:t>
            </a:r>
          </a:p>
          <a:p>
            <a:pPr lvl="1"/>
            <a:r>
              <a:rPr lang="en-US" dirty="0"/>
              <a:t>Definition</a:t>
            </a:r>
          </a:p>
          <a:p>
            <a:pPr lvl="1"/>
            <a:r>
              <a:rPr lang="en-US" dirty="0"/>
              <a:t>Causes</a:t>
            </a:r>
          </a:p>
          <a:p>
            <a:pPr lvl="1"/>
            <a:r>
              <a:rPr lang="en-US" dirty="0"/>
              <a:t>Effects</a:t>
            </a:r>
          </a:p>
          <a:p>
            <a:pPr lvl="1"/>
            <a:r>
              <a:rPr lang="en-US" dirty="0"/>
              <a:t>What we </a:t>
            </a:r>
            <a:r>
              <a:rPr lang="en-US" i="1" dirty="0"/>
              <a:t>could</a:t>
            </a:r>
            <a:r>
              <a:rPr lang="en-US" dirty="0"/>
              <a:t> do about it</a:t>
            </a:r>
          </a:p>
          <a:p>
            <a:pPr lvl="1"/>
            <a:r>
              <a:rPr lang="en-US" dirty="0"/>
              <a:t>What we </a:t>
            </a:r>
            <a:r>
              <a:rPr lang="en-US" i="1" dirty="0"/>
              <a:t>should</a:t>
            </a:r>
            <a:r>
              <a:rPr lang="en-US" dirty="0"/>
              <a:t> do about it</a:t>
            </a:r>
          </a:p>
          <a:p>
            <a:r>
              <a:rPr lang="en-US" dirty="0"/>
              <a:t>Sum up</a:t>
            </a:r>
          </a:p>
          <a:p>
            <a:r>
              <a:rPr lang="en-US" dirty="0"/>
              <a:t>Discuss and answer questions</a:t>
            </a:r>
            <a:endParaRPr lang="en-GB" dirty="0"/>
          </a:p>
          <a:p>
            <a:endParaRPr lang="en-GB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57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523"/>
    </mc:Choice>
    <mc:Fallback xmlns="">
      <p:transition xmlns:p14="http://schemas.microsoft.com/office/powerpoint/2010/main" spd="slow" advTm="395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sJewel.gif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5100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0EA32"/>
                </a:solidFill>
              </a:rPr>
              <a:t>About 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Got into home computers in the 1980s.</a:t>
            </a:r>
          </a:p>
          <a:p>
            <a:r>
              <a:rPr lang="en-GB" dirty="0"/>
              <a:t>Wrote a Fractal generator in GFA BASIC on Atari ST.</a:t>
            </a:r>
          </a:p>
          <a:p>
            <a:r>
              <a:rPr lang="en-GB" dirty="0"/>
              <a:t>Messed up my A levels.</a:t>
            </a:r>
          </a:p>
          <a:p>
            <a:r>
              <a:rPr lang="en-GB" dirty="0"/>
              <a:t>Managed to get on a computing degree ;)</a:t>
            </a:r>
          </a:p>
          <a:p>
            <a:r>
              <a:rPr lang="en-GB" dirty="0"/>
              <a:t>Got into Linux in early 90s.</a:t>
            </a:r>
          </a:p>
          <a:p>
            <a:r>
              <a:rPr lang="en-GB" dirty="0"/>
              <a:t>Set up a company to promote Free Software.</a:t>
            </a:r>
          </a:p>
          <a:p>
            <a:r>
              <a:rPr lang="en-GB" dirty="0"/>
              <a:t>We wrote our own CMS in Cold Fusion, then in Perl.</a:t>
            </a:r>
          </a:p>
          <a:p>
            <a:r>
              <a:rPr lang="en-GB" dirty="0"/>
              <a:t>Since worked as a software engineer, and IT in general.</a:t>
            </a:r>
          </a:p>
          <a:p>
            <a:r>
              <a:rPr lang="en-GB" dirty="0"/>
              <a:t>Found out about XP and Agile.  Realised I was more of a hacker than a software engineer. </a:t>
            </a:r>
          </a:p>
          <a:p>
            <a:r>
              <a:rPr lang="en-GB" dirty="0"/>
              <a:t>Joined Elsevier and SSRN in April this year.</a:t>
            </a:r>
          </a:p>
          <a:p>
            <a:r>
              <a:rPr lang="en-GB" dirty="0"/>
              <a:t>Now working with ColdFusion again!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09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76"/>
    </mc:Choice>
    <mc:Fallback xmlns="">
      <p:transition xmlns:p14="http://schemas.microsoft.com/office/powerpoint/2010/main" spd="slow" advTm="113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39DD87F-2836-4CA1-B6D7-87B2F88E18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0" y="-1"/>
            <a:ext cx="9144000" cy="8140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5DD714-D984-4478-88F1-EF19D4D4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0EA32"/>
                </a:solidFill>
              </a:rPr>
              <a:t>About SSRN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6A2335-EC83-4AC8-832F-D913D2F217D9}"/>
              </a:ext>
            </a:extLst>
          </p:cNvPr>
          <p:cNvSpPr/>
          <p:nvPr/>
        </p:nvSpPr>
        <p:spPr>
          <a:xfrm>
            <a:off x="1143000" y="2568796"/>
            <a:ext cx="2894463" cy="3480179"/>
          </a:xfrm>
          <a:prstGeom prst="rect">
            <a:avLst/>
          </a:prstGeom>
          <a:noFill/>
          <a:ln w="28575">
            <a:solidFill>
              <a:srgbClr val="30EA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38" tIns="32469" rIns="64938" bIns="32469" rtlCol="0" anchor="ctr"/>
          <a:lstStyle/>
          <a:p>
            <a:pPr algn="ctr"/>
            <a:endParaRPr lang="en-US" sz="1333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CDCC88-0395-40AB-AFF3-42ADEF8AB74D}"/>
              </a:ext>
            </a:extLst>
          </p:cNvPr>
          <p:cNvSpPr/>
          <p:nvPr/>
        </p:nvSpPr>
        <p:spPr>
          <a:xfrm>
            <a:off x="5105400" y="2568796"/>
            <a:ext cx="2895600" cy="3480179"/>
          </a:xfrm>
          <a:prstGeom prst="rect">
            <a:avLst/>
          </a:prstGeom>
          <a:noFill/>
          <a:ln w="28575">
            <a:solidFill>
              <a:srgbClr val="30EA3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4938" tIns="32469" rIns="64938" bIns="32469" rtlCol="0" anchor="ctr"/>
          <a:lstStyle/>
          <a:p>
            <a:pPr algn="ctr"/>
            <a:endParaRPr lang="en-US" sz="1333" b="1" dirty="0">
              <a:solidFill>
                <a:schemeClr val="bg1"/>
              </a:solidFill>
            </a:endParaRPr>
          </a:p>
        </p:txBody>
      </p:sp>
      <p:sp>
        <p:nvSpPr>
          <p:cNvPr id="8" name="Plus 10">
            <a:extLst>
              <a:ext uri="{FF2B5EF4-FFF2-40B4-BE49-F238E27FC236}">
                <a16:creationId xmlns:a16="http://schemas.microsoft.com/office/drawing/2014/main" id="{65E3F74B-E682-4D5A-B6CA-08E31A069C9F}"/>
              </a:ext>
            </a:extLst>
          </p:cNvPr>
          <p:cNvSpPr/>
          <p:nvPr/>
        </p:nvSpPr>
        <p:spPr>
          <a:xfrm>
            <a:off x="4005218" y="4047304"/>
            <a:ext cx="1132427" cy="1103194"/>
          </a:xfrm>
          <a:prstGeom prst="mathPl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7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B4ED7-442E-4692-99A8-E4B23FA09A2A}"/>
              </a:ext>
            </a:extLst>
          </p:cNvPr>
          <p:cNvSpPr txBox="1"/>
          <p:nvPr/>
        </p:nvSpPr>
        <p:spPr>
          <a:xfrm>
            <a:off x="1451134" y="2682528"/>
            <a:ext cx="2079123" cy="680933"/>
          </a:xfrm>
          <a:prstGeom prst="rect">
            <a:avLst/>
          </a:prstGeom>
          <a:noFill/>
        </p:spPr>
        <p:txBody>
          <a:bodyPr wrap="square" lIns="64938" tIns="32469" rIns="64938" bIns="32469" rtlCol="0">
            <a:spAutoFit/>
          </a:bodyPr>
          <a:lstStyle/>
          <a:p>
            <a:pPr algn="ctr">
              <a:buClr>
                <a:srgbClr val="ED1C24"/>
              </a:buClr>
              <a:buSzPct val="100000"/>
            </a:pPr>
            <a:r>
              <a:rPr lang="en-US" sz="1333" dirty="0">
                <a:latin typeface="+mj-lt"/>
              </a:rPr>
              <a:t>We are a freely accessible </a:t>
            </a:r>
            <a:r>
              <a:rPr lang="en-US" sz="1333" b="1" dirty="0">
                <a:latin typeface="+mj-lt"/>
              </a:rPr>
              <a:t>repository</a:t>
            </a:r>
            <a:r>
              <a:rPr lang="en-US" sz="1333" dirty="0">
                <a:latin typeface="+mj-lt"/>
              </a:rPr>
              <a:t> of abstracts and </a:t>
            </a:r>
            <a:r>
              <a:rPr lang="en-US" sz="1333" u="sng" dirty="0">
                <a:latin typeface="+mj-lt"/>
              </a:rPr>
              <a:t>pre-print</a:t>
            </a:r>
            <a:r>
              <a:rPr lang="en-US" sz="1333" dirty="0">
                <a:latin typeface="+mj-lt"/>
              </a:rPr>
              <a:t> full-text papers…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F64A52-D94C-44B5-8B18-6EC87994DBCE}"/>
              </a:ext>
            </a:extLst>
          </p:cNvPr>
          <p:cNvSpPr txBox="1"/>
          <p:nvPr/>
        </p:nvSpPr>
        <p:spPr>
          <a:xfrm>
            <a:off x="5513639" y="2682528"/>
            <a:ext cx="2079123" cy="680933"/>
          </a:xfrm>
          <a:prstGeom prst="rect">
            <a:avLst/>
          </a:prstGeom>
          <a:noFill/>
        </p:spPr>
        <p:txBody>
          <a:bodyPr wrap="square" lIns="64938" tIns="32469" rIns="64938" bIns="32469" rtlCol="0">
            <a:spAutoFit/>
          </a:bodyPr>
          <a:lstStyle/>
          <a:p>
            <a:pPr algn="ctr">
              <a:buClr>
                <a:srgbClr val="ED1C24"/>
              </a:buClr>
              <a:buSzPct val="100000"/>
            </a:pPr>
            <a:r>
              <a:rPr lang="en-US" sz="1333" b="1" dirty="0">
                <a:latin typeface="+mj-lt"/>
              </a:rPr>
              <a:t>…</a:t>
            </a:r>
            <a:r>
              <a:rPr lang="en-US" sz="1333" dirty="0">
                <a:latin typeface="+mj-lt"/>
              </a:rPr>
              <a:t>and a </a:t>
            </a:r>
            <a:r>
              <a:rPr lang="en-US" sz="1333" b="1" dirty="0">
                <a:latin typeface="+mj-lt"/>
              </a:rPr>
              <a:t>community </a:t>
            </a:r>
            <a:r>
              <a:rPr lang="en-US" sz="1333" dirty="0">
                <a:latin typeface="+mj-lt"/>
              </a:rPr>
              <a:t>where researchers can shape the thinking in their fields</a:t>
            </a:r>
          </a:p>
        </p:txBody>
      </p:sp>
      <p:pic>
        <p:nvPicPr>
          <p:cNvPr id="11" name="Picture 2" descr="Image Result for electronic filing cabinet">
            <a:extLst>
              <a:ext uri="{FF2B5EF4-FFF2-40B4-BE49-F238E27FC236}">
                <a16:creationId xmlns:a16="http://schemas.microsoft.com/office/drawing/2014/main" id="{9DCF8F1C-B3DF-4690-BEA8-0562B9C19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70" y="4047303"/>
            <a:ext cx="2381250" cy="178593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85EE7B6D-5486-477C-ADBC-6DF227A5E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669" y="3747742"/>
            <a:ext cx="2385060" cy="2385060"/>
          </a:xfrm>
          <a:prstGeom prst="rect">
            <a:avLst/>
          </a:prstGeom>
          <a:noFill/>
          <a:ln>
            <a:noFill/>
          </a:ln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Shape 177">
            <a:extLst>
              <a:ext uri="{FF2B5EF4-FFF2-40B4-BE49-F238E27FC236}">
                <a16:creationId xmlns:a16="http://schemas.microsoft.com/office/drawing/2014/main" id="{AC47D4F9-01F1-4619-B423-A533BDA25021}"/>
              </a:ext>
            </a:extLst>
          </p:cNvPr>
          <p:cNvSpPr txBox="1">
            <a:spLocks/>
          </p:cNvSpPr>
          <p:nvPr/>
        </p:nvSpPr>
        <p:spPr>
          <a:xfrm>
            <a:off x="531378" y="1389251"/>
            <a:ext cx="8229600" cy="789600"/>
          </a:xfrm>
          <a:prstGeom prst="rect">
            <a:avLst/>
          </a:prstGeom>
        </p:spPr>
        <p:txBody>
          <a:bodyPr vert="horz" lIns="91425" tIns="91425" rIns="91425" bIns="91425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SSRN is an open access research repository </a:t>
            </a:r>
            <a:br>
              <a:rPr lang="en-US" sz="2400" dirty="0"/>
            </a:br>
            <a:r>
              <a:rPr lang="en-US" sz="2400" u="sng" dirty="0"/>
              <a:t>and</a:t>
            </a:r>
            <a:r>
              <a:rPr lang="en-US" sz="2400" dirty="0"/>
              <a:t> a community for researchers</a:t>
            </a:r>
            <a:endParaRPr lang="en" sz="2400" dirty="0"/>
          </a:p>
        </p:txBody>
      </p:sp>
      <p:pic>
        <p:nvPicPr>
          <p:cNvPr id="14" name="Picture 2" descr="https://static.ssrn.com/cfincludes/img/ssrn-logo2.png">
            <a:extLst>
              <a:ext uri="{FF2B5EF4-FFF2-40B4-BE49-F238E27FC236}">
                <a16:creationId xmlns:a16="http://schemas.microsoft.com/office/drawing/2014/main" id="{DBCBA230-811B-45C9-8067-AE07D6810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72" y="5873309"/>
            <a:ext cx="1960855" cy="859508"/>
          </a:xfrm>
          <a:prstGeom prst="rect">
            <a:avLst/>
          </a:prstGeom>
          <a:solidFill>
            <a:schemeClr val="tx1"/>
          </a:solidFill>
          <a:ln>
            <a:solidFill>
              <a:srgbClr val="30EA32"/>
            </a:solidFill>
          </a:ln>
        </p:spPr>
      </p:pic>
    </p:spTree>
    <p:extLst>
      <p:ext uri="{BB962C8B-B14F-4D97-AF65-F5344CB8AC3E}">
        <p14:creationId xmlns:p14="http://schemas.microsoft.com/office/powerpoint/2010/main" val="200228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/>
      <p:bldP spid="10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0" y="0"/>
            <a:ext cx="91211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0EA32"/>
                </a:solidFill>
              </a:rPr>
              <a:t>Things I’ve been heard saying</a:t>
            </a:r>
            <a:r>
              <a:rPr lang="mr-IN" dirty="0">
                <a:solidFill>
                  <a:srgbClr val="30EA32"/>
                </a:solidFill>
              </a:rPr>
              <a:t>…</a:t>
            </a:r>
            <a:endParaRPr lang="en-GB" dirty="0">
              <a:solidFill>
                <a:srgbClr val="30EA3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7939317" cy="4525963"/>
          </a:xfrm>
        </p:spPr>
        <p:txBody>
          <a:bodyPr>
            <a:normAutofit/>
          </a:bodyPr>
          <a:lstStyle/>
          <a:p>
            <a:r>
              <a:rPr lang="en-GB" dirty="0"/>
              <a:t>“The code is really awful!”</a:t>
            </a:r>
          </a:p>
          <a:p>
            <a:r>
              <a:rPr lang="en-GB" dirty="0"/>
              <a:t>“It takes so long to make changes!”</a:t>
            </a:r>
          </a:p>
          <a:p>
            <a:r>
              <a:rPr lang="en-GB" dirty="0"/>
              <a:t>“We’re always introducing bugs!”</a:t>
            </a:r>
          </a:p>
          <a:p>
            <a:r>
              <a:rPr lang="en-GB" dirty="0"/>
              <a:t>“We’ve no idea what this bit does!”</a:t>
            </a:r>
          </a:p>
          <a:p>
            <a:r>
              <a:rPr lang="en-GB" dirty="0"/>
              <a:t>“Bob is away!”</a:t>
            </a:r>
          </a:p>
          <a:p>
            <a:r>
              <a:rPr lang="en-GB" dirty="0"/>
              <a:t>“We hate it!”</a:t>
            </a:r>
          </a:p>
          <a:p>
            <a:r>
              <a:rPr lang="en-GB" dirty="0"/>
              <a:t>“We need to rewrite the whole damn thing!”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46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265"/>
    </mc:Choice>
    <mc:Fallback xmlns="">
      <p:transition xmlns:p14="http://schemas.microsoft.com/office/powerpoint/2010/main" spd="slow" advTm="66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0501"/>
            <a:ext cx="9144000" cy="51435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5387975"/>
            <a:ext cx="7772400" cy="1470025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30EA32"/>
                </a:solidFill>
                <a:latin typeface="Courier"/>
                <a:cs typeface="Courier"/>
              </a:rPr>
              <a:t>What is legacy code?</a:t>
            </a:r>
          </a:p>
        </p:txBody>
      </p:sp>
    </p:spTree>
    <p:extLst>
      <p:ext uri="{BB962C8B-B14F-4D97-AF65-F5344CB8AC3E}">
        <p14:creationId xmlns:p14="http://schemas.microsoft.com/office/powerpoint/2010/main" val="342719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2"/>
    </mc:Choice>
    <mc:Fallback xmlns="">
      <p:transition xmlns:p14="http://schemas.microsoft.com/office/powerpoint/2010/main" spd="slow" advTm="1162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_networking.web_1964_sabre.jpg"/>
          <p:cNvPicPr>
            <a:picLocks noChangeAspect="1"/>
          </p:cNvPicPr>
          <p:nvPr/>
        </p:nvPicPr>
        <p:blipFill>
          <a:blip r:embed="rId3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rgbClr val="30EA32"/>
                </a:solidFill>
              </a:rPr>
              <a:t>What is legacy code?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sz="6500" i="1" dirty="0"/>
              <a:t>Legacy</a:t>
            </a:r>
            <a:r>
              <a:rPr lang="en-GB" i="1" dirty="0"/>
              <a:t> </a:t>
            </a:r>
            <a:r>
              <a:rPr lang="mr-IN" i="1" dirty="0"/>
              <a:t>–</a:t>
            </a:r>
            <a:r>
              <a:rPr lang="en-GB" i="1" dirty="0"/>
              <a:t> adjective</a:t>
            </a:r>
            <a:br>
              <a:rPr lang="en-GB" i="1" dirty="0"/>
            </a:br>
            <a:r>
              <a:rPr lang="en-GB" i="1" dirty="0"/>
              <a:t> “of, relating to, or being a previous or </a:t>
            </a:r>
            <a:r>
              <a:rPr lang="en-GB" i="1" dirty="0" err="1"/>
              <a:t>outdated</a:t>
            </a:r>
            <a:r>
              <a:rPr lang="en-GB" i="1" dirty="0"/>
              <a:t> computer system.” </a:t>
            </a:r>
            <a:r>
              <a:rPr lang="mr-IN" i="1" dirty="0"/>
              <a:t>–</a:t>
            </a:r>
            <a:r>
              <a:rPr lang="en-GB" i="1" dirty="0"/>
              <a:t> Merriam-Webster</a:t>
            </a:r>
          </a:p>
          <a:p>
            <a:pPr marL="0" indent="0">
              <a:buNone/>
            </a:pPr>
            <a:br>
              <a:rPr lang="en-GB" i="1" dirty="0"/>
            </a:br>
            <a:r>
              <a:rPr lang="en-GB" i="1" dirty="0"/>
              <a:t>A more recent definition in Software Engineering is</a:t>
            </a:r>
            <a:r>
              <a:rPr lang="mr-IN" i="1" dirty="0"/>
              <a:t>…</a:t>
            </a:r>
            <a:br>
              <a:rPr lang="en-GB" i="1" dirty="0"/>
            </a:br>
            <a:r>
              <a:rPr lang="en-GB" i="1" dirty="0"/>
              <a:t>“Source code inherited from someone else</a:t>
            </a:r>
            <a:r>
              <a:rPr lang="en-GB" dirty="0"/>
              <a:t> and/or </a:t>
            </a:r>
            <a:r>
              <a:rPr lang="en-GB" i="1" dirty="0"/>
              <a:t>source code inherited from an older version of the software”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Michael Feathers in </a:t>
            </a:r>
            <a:r>
              <a:rPr lang="en-GB" i="1" dirty="0"/>
              <a:t>Working Effectively with Legacy Code names it as “Code without tests</a:t>
            </a:r>
            <a:r>
              <a:rPr lang="en-GB" dirty="0"/>
              <a:t>” </a:t>
            </a:r>
            <a:endParaRPr lang="en-GB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25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67"/>
    </mc:Choice>
    <mc:Fallback xmlns="">
      <p:transition xmlns:p14="http://schemas.microsoft.com/office/powerpoint/2010/main" spd="slow" advTm="33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6.5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3.6|6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111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7.3|4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7.7|4.9|12.4|24.8|14.7|6.2|2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3.1|1.2|5.4|4.1|5.9|3.7|4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8|14.3|13.9|18.4|18.3|11.8|15.7|10.5|16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|0|0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2.9|14.1|32.8|17.7|10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3.3|3.1|3|16.5|16|1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4|2.6|2.9|2.1|2.6|6|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7.8|20.7|9.8|6.3|6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8.6|4.2|5|4.2|4.7|2.7|4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8|14.3|13.9|18.4|18.3|11.8|15.7|10.5|16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6.4|8.8|24.7|14.6|9.6|14.7|12.3"/>
</p:tagLst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12940</TotalTime>
  <Words>2026</Words>
  <Application>Microsoft Office PowerPoint</Application>
  <PresentationFormat>On-screen Show (4:3)</PresentationFormat>
  <Paragraphs>326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Courier</vt:lpstr>
      <vt:lpstr>Courier New</vt:lpstr>
      <vt:lpstr>Mangal</vt:lpstr>
      <vt:lpstr>Black</vt:lpstr>
      <vt:lpstr>PowerPoint Presentation</vt:lpstr>
      <vt:lpstr>PowerPoint Presentation</vt:lpstr>
      <vt:lpstr>How I learned to stop worrying and love LEGACY CODE - Mike Harris -</vt:lpstr>
      <vt:lpstr>The Plan</vt:lpstr>
      <vt:lpstr>About me</vt:lpstr>
      <vt:lpstr>About SSRN</vt:lpstr>
      <vt:lpstr>Things I’ve been heard saying…</vt:lpstr>
      <vt:lpstr>What is legacy code?</vt:lpstr>
      <vt:lpstr>What is legacy code?</vt:lpstr>
      <vt:lpstr>Legacy code as technical debt</vt:lpstr>
      <vt:lpstr>What is legacy code to an organisation?</vt:lpstr>
      <vt:lpstr>What hints at legacy code?</vt:lpstr>
      <vt:lpstr>What is legacy about this Perl code?</vt:lpstr>
      <vt:lpstr>The causes of Legacy Code</vt:lpstr>
      <vt:lpstr>The causes of legacy code</vt:lpstr>
      <vt:lpstr>Legacy code is language agnostic</vt:lpstr>
      <vt:lpstr>COBOL example</vt:lpstr>
      <vt:lpstr>The effects of legacy code</vt:lpstr>
      <vt:lpstr>How it affects the developers</vt:lpstr>
      <vt:lpstr>How it affects the business</vt:lpstr>
      <vt:lpstr>What can we do about legacy code?</vt:lpstr>
      <vt:lpstr>What can we do about legacy code?</vt:lpstr>
      <vt:lpstr>TOTAL REWRITE</vt:lpstr>
      <vt:lpstr>The Total Rewrite plan….</vt:lpstr>
      <vt:lpstr>Pitfalls of the Total Rewrite</vt:lpstr>
      <vt:lpstr>Change attitude</vt:lpstr>
      <vt:lpstr>Improve our toolset &amp; practices</vt:lpstr>
      <vt:lpstr>Use seams, slices &amp; stranglers</vt:lpstr>
      <vt:lpstr>Refactor it</vt:lpstr>
      <vt:lpstr>So what could we do with this?</vt:lpstr>
      <vt:lpstr>We could write some high-level tests in Gherkin</vt:lpstr>
      <vt:lpstr>We could extract domain functionality into classes with tests</vt:lpstr>
      <vt:lpstr>We can end up  with more readable code</vt:lpstr>
      <vt:lpstr>Take on Technical Debt knowingly</vt:lpstr>
      <vt:lpstr>Tech Debt Wall example</vt:lpstr>
      <vt:lpstr>What the business can do to help</vt:lpstr>
      <vt:lpstr>How I learned to love legacy code</vt:lpstr>
      <vt:lpstr>Here’s a list of a few books</vt:lpstr>
      <vt:lpstr>STOP RUN.</vt:lpstr>
    </vt:vector>
  </TitlesOfParts>
  <Company>XtreamLab Internet Services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learned to stop worrying and love LEGACY CODE</dc:title>
  <dc:creator>Mike Harris</dc:creator>
  <cp:lastModifiedBy>Harris, Michael (ELS-OXF)</cp:lastModifiedBy>
  <cp:revision>428</cp:revision>
  <cp:lastPrinted>2017-07-05T17:47:17Z</cp:lastPrinted>
  <dcterms:created xsi:type="dcterms:W3CDTF">2017-03-19T14:48:43Z</dcterms:created>
  <dcterms:modified xsi:type="dcterms:W3CDTF">2018-10-12T11:17:56Z</dcterms:modified>
</cp:coreProperties>
</file>